
<file path=[Content_Types].xml><?xml version="1.0" encoding="utf-8"?>
<Types xmlns="http://schemas.openxmlformats.org/package/2006/content-types">
  <Default Extension="png" ContentType="image/png"/>
  <Default Extension="vsd" ContentType="application/vnd.visio"/>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15" r:id="rId3"/>
    <p:sldId id="520" r:id="rId4"/>
    <p:sldId id="535" r:id="rId5"/>
    <p:sldId id="544" r:id="rId6"/>
    <p:sldId id="543" r:id="rId7"/>
    <p:sldId id="545" r:id="rId8"/>
    <p:sldId id="533" r:id="rId9"/>
    <p:sldId id="534" r:id="rId10"/>
    <p:sldId id="521" r:id="rId11"/>
    <p:sldId id="537" r:id="rId12"/>
    <p:sldId id="496" r:id="rId13"/>
    <p:sldId id="522" r:id="rId14"/>
    <p:sldId id="530" r:id="rId15"/>
    <p:sldId id="526" r:id="rId16"/>
    <p:sldId id="527" r:id="rId17"/>
    <p:sldId id="528" r:id="rId18"/>
    <p:sldId id="529" r:id="rId19"/>
    <p:sldId id="358" r:id="rId20"/>
    <p:sldId id="368" r:id="rId21"/>
    <p:sldId id="369" r:id="rId22"/>
    <p:sldId id="370" r:id="rId23"/>
    <p:sldId id="373" r:id="rId24"/>
    <p:sldId id="551" r:id="rId25"/>
    <p:sldId id="506" r:id="rId26"/>
    <p:sldId id="507" r:id="rId27"/>
    <p:sldId id="509" r:id="rId28"/>
    <p:sldId id="504" r:id="rId29"/>
    <p:sldId id="547" r:id="rId30"/>
    <p:sldId id="548" r:id="rId31"/>
    <p:sldId id="549" r:id="rId32"/>
    <p:sldId id="550" r:id="rId33"/>
    <p:sldId id="356" r:id="rId34"/>
    <p:sldId id="512" r:id="rId35"/>
    <p:sldId id="513" r:id="rId36"/>
    <p:sldId id="514" r:id="rId37"/>
    <p:sldId id="516" r:id="rId38"/>
    <p:sldId id="517" r:id="rId39"/>
    <p:sldId id="519" r:id="rId40"/>
    <p:sldId id="401" r:id="rId41"/>
    <p:sldId id="552" r:id="rId42"/>
    <p:sldId id="404" r:id="rId43"/>
    <p:sldId id="411" r:id="rId44"/>
    <p:sldId id="418" r:id="rId45"/>
    <p:sldId id="433" r:id="rId46"/>
    <p:sldId id="436" r:id="rId47"/>
    <p:sldId id="439" r:id="rId48"/>
    <p:sldId id="443" r:id="rId49"/>
    <p:sldId id="449" r:id="rId50"/>
    <p:sldId id="453" r:id="rId51"/>
    <p:sldId id="357" r:id="rId52"/>
    <p:sldId id="497" r:id="rId53"/>
    <p:sldId id="498" r:id="rId54"/>
    <p:sldId id="465" r:id="rId55"/>
    <p:sldId id="466" r:id="rId56"/>
    <p:sldId id="467" r:id="rId57"/>
    <p:sldId id="468" r:id="rId58"/>
    <p:sldId id="469" r:id="rId59"/>
    <p:sldId id="471" r:id="rId60"/>
    <p:sldId id="472" r:id="rId61"/>
    <p:sldId id="473" r:id="rId62"/>
    <p:sldId id="474" r:id="rId63"/>
    <p:sldId id="475" r:id="rId64"/>
    <p:sldId id="476" r:id="rId65"/>
    <p:sldId id="477" r:id="rId66"/>
    <p:sldId id="478" r:id="rId67"/>
    <p:sldId id="479" r:id="rId68"/>
    <p:sldId id="480" r:id="rId69"/>
    <p:sldId id="481" r:id="rId70"/>
    <p:sldId id="482" r:id="rId71"/>
    <p:sldId id="483" r:id="rId72"/>
    <p:sldId id="484" r:id="rId73"/>
    <p:sldId id="485" r:id="rId74"/>
    <p:sldId id="486" r:id="rId75"/>
    <p:sldId id="487" r:id="rId76"/>
    <p:sldId id="488" r:id="rId77"/>
    <p:sldId id="489" r:id="rId78"/>
    <p:sldId id="490" r:id="rId79"/>
    <p:sldId id="491" r:id="rId80"/>
    <p:sldId id="499" r:id="rId81"/>
    <p:sldId id="518"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70" autoAdjust="0"/>
  </p:normalViewPr>
  <p:slideViewPr>
    <p:cSldViewPr>
      <p:cViewPr varScale="1">
        <p:scale>
          <a:sx n="68" d="100"/>
          <a:sy n="68" d="100"/>
        </p:scale>
        <p:origin x="1858"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image" Target="../media/image138.png"/><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9A65A4-8A09-46E8-AB8C-4C0E43043EE8}" type="datetimeFigureOut">
              <a:rPr lang="zh-CN" altLang="en-US" smtClean="0"/>
              <a:t>2014/7/20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E94FE9-3B1B-44C5-A2DB-E419F4C25C1C}" type="slidenum">
              <a:rPr lang="zh-CN" altLang="en-US" smtClean="0"/>
              <a:t>‹#›</a:t>
            </a:fld>
            <a:endParaRPr lang="zh-CN" altLang="en-US"/>
          </a:p>
        </p:txBody>
      </p:sp>
    </p:spTree>
    <p:extLst>
      <p:ext uri="{BB962C8B-B14F-4D97-AF65-F5344CB8AC3E}">
        <p14:creationId xmlns:p14="http://schemas.microsoft.com/office/powerpoint/2010/main" val="1977136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C1854C69-948C-47A3-B668-6A2CC2D694B8}" type="slidenum">
              <a:rPr lang="zh-CN" altLang="en-US" b="0" smtClean="0">
                <a:latin typeface="Times New Roman" pitchFamily="18" charset="0"/>
              </a:rPr>
              <a:pPr eaLnBrk="1" hangingPunct="1"/>
              <a:t>1</a:t>
            </a:fld>
            <a:endParaRPr lang="zh-CN" altLang="en-US" b="0" smtClean="0">
              <a:latin typeface="Times New Roman" pitchFamily="18" charset="0"/>
            </a:endParaRPr>
          </a:p>
        </p:txBody>
      </p:sp>
    </p:spTree>
    <p:extLst>
      <p:ext uri="{BB962C8B-B14F-4D97-AF65-F5344CB8AC3E}">
        <p14:creationId xmlns:p14="http://schemas.microsoft.com/office/powerpoint/2010/main" val="1768088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运用可视化的方式呈现用户个人知识地图，当用户点击地图中的某个知识点后，又以可视化的方式呈现与该知识点相关的资源，且与用户情境、历史情境符合度高的资源将被突出显示，以便用户快速发现这些用户可能更加倾向的资源。</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18</a:t>
            </a:fld>
            <a:endParaRPr lang="zh-CN" altLang="en-US"/>
          </a:p>
        </p:txBody>
      </p:sp>
    </p:spTree>
    <p:extLst>
      <p:ext uri="{BB962C8B-B14F-4D97-AF65-F5344CB8AC3E}">
        <p14:creationId xmlns:p14="http://schemas.microsoft.com/office/powerpoint/2010/main" val="3889559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20</a:t>
            </a:fld>
            <a:endParaRPr lang="zh-CN" altLang="en-US"/>
          </a:p>
        </p:txBody>
      </p:sp>
    </p:spTree>
    <p:extLst>
      <p:ext uri="{BB962C8B-B14F-4D97-AF65-F5344CB8AC3E}">
        <p14:creationId xmlns:p14="http://schemas.microsoft.com/office/powerpoint/2010/main" val="1374493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900" dirty="0" smtClean="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21</a:t>
            </a:fld>
            <a:endParaRPr lang="zh-CN" altLang="en-US"/>
          </a:p>
        </p:txBody>
      </p:sp>
    </p:spTree>
    <p:extLst>
      <p:ext uri="{BB962C8B-B14F-4D97-AF65-F5344CB8AC3E}">
        <p14:creationId xmlns:p14="http://schemas.microsoft.com/office/powerpoint/2010/main" val="253035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5B6D5C01-C64D-48CE-AFBE-EF1193E9866B}" type="slidenum">
              <a:rPr lang="zh-CN" altLang="en-US"/>
              <a:pPr>
                <a:defRPr/>
              </a:pPr>
              <a:t>22</a:t>
            </a:fld>
            <a:endParaRPr lang="zh-CN" altLang="en-US"/>
          </a:p>
        </p:txBody>
      </p:sp>
    </p:spTree>
    <p:extLst>
      <p:ext uri="{BB962C8B-B14F-4D97-AF65-F5344CB8AC3E}">
        <p14:creationId xmlns:p14="http://schemas.microsoft.com/office/powerpoint/2010/main" val="331070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23</a:t>
            </a:fld>
            <a:endParaRPr lang="zh-CN" altLang="en-US"/>
          </a:p>
        </p:txBody>
      </p:sp>
    </p:spTree>
    <p:extLst>
      <p:ext uri="{BB962C8B-B14F-4D97-AF65-F5344CB8AC3E}">
        <p14:creationId xmlns:p14="http://schemas.microsoft.com/office/powerpoint/2010/main" val="341607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r>
              <a:rPr lang="zh-CN" altLang="en-US" sz="900" dirty="0" smtClean="0"/>
              <a:t>不仅仅看学期结束后提交的纸质教案，而是注重教师在学期过程中，对于课件制作、教案设计以及课堂组织能力等方面的提升和变化</a:t>
            </a: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24</a:t>
            </a:fld>
            <a:endParaRPr lang="zh-CN" altLang="en-US"/>
          </a:p>
        </p:txBody>
      </p:sp>
    </p:spTree>
    <p:extLst>
      <p:ext uri="{BB962C8B-B14F-4D97-AF65-F5344CB8AC3E}">
        <p14:creationId xmlns:p14="http://schemas.microsoft.com/office/powerpoint/2010/main" val="1614368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26</a:t>
            </a:fld>
            <a:endParaRPr lang="zh-CN" altLang="en-US"/>
          </a:p>
        </p:txBody>
      </p:sp>
    </p:spTree>
    <p:extLst>
      <p:ext uri="{BB962C8B-B14F-4D97-AF65-F5344CB8AC3E}">
        <p14:creationId xmlns:p14="http://schemas.microsoft.com/office/powerpoint/2010/main" val="3516153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分析者会关注：提问了多少次？问题的认知水平、问题的开放性、是否有足够的等待时间、学生回答情况、教师的理答方式，等等。</a:t>
            </a:r>
            <a:endParaRPr lang="en-US" altLang="zh-CN" dirty="0" smtClean="0"/>
          </a:p>
        </p:txBody>
      </p:sp>
      <p:sp>
        <p:nvSpPr>
          <p:cNvPr id="4" name="灯片编号占位符 3"/>
          <p:cNvSpPr>
            <a:spLocks noGrp="1"/>
          </p:cNvSpPr>
          <p:nvPr>
            <p:ph type="sldNum" sz="quarter" idx="10"/>
          </p:nvPr>
        </p:nvSpPr>
        <p:spPr/>
        <p:txBody>
          <a:bodyPr/>
          <a:lstStyle/>
          <a:p>
            <a:fld id="{06E94FE9-3B1B-44C5-A2DB-E419F4C25C1C}" type="slidenum">
              <a:rPr lang="zh-CN" altLang="en-US" smtClean="0"/>
              <a:t>27</a:t>
            </a:fld>
            <a:endParaRPr lang="zh-CN" altLang="en-US"/>
          </a:p>
        </p:txBody>
      </p:sp>
    </p:spTree>
    <p:extLst>
      <p:ext uri="{BB962C8B-B14F-4D97-AF65-F5344CB8AC3E}">
        <p14:creationId xmlns:p14="http://schemas.microsoft.com/office/powerpoint/2010/main" val="40863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r>
              <a:rPr lang="zh-CN" altLang="en-US" sz="900" dirty="0" smtClean="0"/>
              <a:t>不仅仅看学期结束后提交的纸质教案，而是注重教师在学期过程中，对于课件制作、教案设计以及课堂组织能力等方面的提升和变化</a:t>
            </a: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28</a:t>
            </a:fld>
            <a:endParaRPr lang="zh-CN" altLang="en-US"/>
          </a:p>
        </p:txBody>
      </p:sp>
    </p:spTree>
    <p:extLst>
      <p:ext uri="{BB962C8B-B14F-4D97-AF65-F5344CB8AC3E}">
        <p14:creationId xmlns:p14="http://schemas.microsoft.com/office/powerpoint/2010/main" val="1450675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29</a:t>
            </a:fld>
            <a:endParaRPr lang="zh-CN" altLang="en-US"/>
          </a:p>
        </p:txBody>
      </p:sp>
    </p:spTree>
    <p:extLst>
      <p:ext uri="{BB962C8B-B14F-4D97-AF65-F5344CB8AC3E}">
        <p14:creationId xmlns:p14="http://schemas.microsoft.com/office/powerpoint/2010/main" val="105808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应用场景：</a:t>
            </a:r>
            <a:endParaRPr lang="en-US" altLang="zh-CN" dirty="0" smtClean="0"/>
          </a:p>
          <a:p>
            <a:r>
              <a:rPr lang="zh-CN" altLang="en-US" dirty="0" smtClean="0"/>
              <a:t>讲故事</a:t>
            </a:r>
            <a:endParaRPr lang="en-US" altLang="zh-CN" dirty="0" smtClean="0"/>
          </a:p>
          <a:p>
            <a:r>
              <a:rPr lang="zh-CN" altLang="en-US" dirty="0" smtClean="0"/>
              <a:t>简单实现的界面</a:t>
            </a:r>
            <a:endParaRPr lang="en-US" altLang="zh-CN" dirty="0" smtClean="0"/>
          </a:p>
          <a:p>
            <a:r>
              <a:rPr lang="zh-CN" altLang="en-US" dirty="0" smtClean="0"/>
              <a:t>是什么需要讲清楚</a:t>
            </a:r>
            <a:endParaRPr lang="en-US" altLang="zh-CN" dirty="0" smtClean="0"/>
          </a:p>
          <a:p>
            <a:r>
              <a:rPr lang="zh-CN" altLang="en-US" dirty="0" smtClean="0"/>
              <a:t>怎么做的精简（可以删除一些）</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2</a:t>
            </a:fld>
            <a:endParaRPr lang="zh-CN" altLang="en-US"/>
          </a:p>
        </p:txBody>
      </p:sp>
    </p:spTree>
    <p:extLst>
      <p:ext uri="{BB962C8B-B14F-4D97-AF65-F5344CB8AC3E}">
        <p14:creationId xmlns:p14="http://schemas.microsoft.com/office/powerpoint/2010/main" val="1936974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30</a:t>
            </a:fld>
            <a:endParaRPr lang="zh-CN" altLang="en-US"/>
          </a:p>
        </p:txBody>
      </p:sp>
    </p:spTree>
    <p:extLst>
      <p:ext uri="{BB962C8B-B14F-4D97-AF65-F5344CB8AC3E}">
        <p14:creationId xmlns:p14="http://schemas.microsoft.com/office/powerpoint/2010/main" val="208428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31</a:t>
            </a:fld>
            <a:endParaRPr lang="zh-CN" altLang="en-US"/>
          </a:p>
        </p:txBody>
      </p:sp>
    </p:spTree>
    <p:extLst>
      <p:ext uri="{BB962C8B-B14F-4D97-AF65-F5344CB8AC3E}">
        <p14:creationId xmlns:p14="http://schemas.microsoft.com/office/powerpoint/2010/main" val="194890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a:bodyPr>
          <a:lstStyle/>
          <a:p>
            <a:pPr eaLnBrk="1" hangingPunct="1">
              <a:defRPr/>
            </a:pPr>
            <a:endParaRPr lang="zh-CN" altLang="en-US" sz="900" dirty="0"/>
          </a:p>
        </p:txBody>
      </p:sp>
      <p:sp>
        <p:nvSpPr>
          <p:cNvPr id="4" name="灯片编号占位符 3"/>
          <p:cNvSpPr>
            <a:spLocks noGrp="1"/>
          </p:cNvSpPr>
          <p:nvPr>
            <p:ph type="sldNum" sz="quarter" idx="5"/>
          </p:nvPr>
        </p:nvSpPr>
        <p:spPr/>
        <p:txBody>
          <a:bodyPr/>
          <a:lstStyle/>
          <a:p>
            <a:pPr>
              <a:defRPr/>
            </a:pPr>
            <a:fld id="{7A8293C9-7E0F-4BBB-9B83-1CB3135C6D43}" type="slidenum">
              <a:rPr lang="zh-CN" altLang="en-US"/>
              <a:pPr>
                <a:defRPr/>
              </a:pPr>
              <a:t>32</a:t>
            </a:fld>
            <a:endParaRPr lang="zh-CN" altLang="en-US"/>
          </a:p>
        </p:txBody>
      </p:sp>
    </p:spTree>
    <p:extLst>
      <p:ext uri="{BB962C8B-B14F-4D97-AF65-F5344CB8AC3E}">
        <p14:creationId xmlns:p14="http://schemas.microsoft.com/office/powerpoint/2010/main" val="212339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增加学习选择性</a:t>
            </a:r>
          </a:p>
        </p:txBody>
      </p:sp>
      <p:sp>
        <p:nvSpPr>
          <p:cNvPr id="4" name="灯片编号占位符 3"/>
          <p:cNvSpPr>
            <a:spLocks noGrp="1"/>
          </p:cNvSpPr>
          <p:nvPr>
            <p:ph type="sldNum" sz="quarter" idx="10"/>
          </p:nvPr>
        </p:nvSpPr>
        <p:spPr/>
        <p:txBody>
          <a:bodyPr/>
          <a:lstStyle/>
          <a:p>
            <a:fld id="{06E94FE9-3B1B-44C5-A2DB-E419F4C25C1C}" type="slidenum">
              <a:rPr lang="zh-CN" altLang="en-US" smtClean="0"/>
              <a:pPr/>
              <a:t>34</a:t>
            </a:fld>
            <a:endParaRPr lang="zh-CN" altLang="en-US"/>
          </a:p>
        </p:txBody>
      </p:sp>
    </p:spTree>
    <p:extLst>
      <p:ext uri="{BB962C8B-B14F-4D97-AF65-F5344CB8AC3E}">
        <p14:creationId xmlns:p14="http://schemas.microsoft.com/office/powerpoint/2010/main" val="2166674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学生开始内容学习前 ，参与初始能力测验</a:t>
            </a:r>
            <a:endParaRPr lang="zh-CN" altLang="en-US" dirty="0"/>
          </a:p>
        </p:txBody>
      </p:sp>
      <p:sp>
        <p:nvSpPr>
          <p:cNvPr id="4" name="灯片编号占位符 3"/>
          <p:cNvSpPr>
            <a:spLocks noGrp="1"/>
          </p:cNvSpPr>
          <p:nvPr>
            <p:ph type="sldNum" sz="quarter" idx="10"/>
          </p:nvPr>
        </p:nvSpPr>
        <p:spPr/>
        <p:txBody>
          <a:bodyPr/>
          <a:lstStyle/>
          <a:p>
            <a:fld id="{3F5C1FC8-4B2A-47C4-A385-51B44B5E90FE}" type="slidenum">
              <a:rPr lang="zh-CN" altLang="en-US" smtClean="0"/>
              <a:pPr/>
              <a:t>35</a:t>
            </a:fld>
            <a:endParaRPr lang="zh-CN" altLang="en-US"/>
          </a:p>
        </p:txBody>
      </p:sp>
    </p:spTree>
    <p:extLst>
      <p:ext uri="{BB962C8B-B14F-4D97-AF65-F5344CB8AC3E}">
        <p14:creationId xmlns:p14="http://schemas.microsoft.com/office/powerpoint/2010/main" val="3167496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根据基础能力测验结果分析报告，了解学习者的不同掌握水平，从而推荐难、中、易的学习内容</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pPr/>
              <a:t>36</a:t>
            </a:fld>
            <a:endParaRPr lang="zh-CN" altLang="en-US"/>
          </a:p>
        </p:txBody>
      </p:sp>
    </p:spTree>
    <p:extLst>
      <p:ext uri="{BB962C8B-B14F-4D97-AF65-F5344CB8AC3E}">
        <p14:creationId xmlns:p14="http://schemas.microsoft.com/office/powerpoint/2010/main" val="439167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工作情境中个性化学习推荐，感知用户工作、生活中的问题，推荐适合当前情境下所需的学习内容</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pPr/>
              <a:t>37</a:t>
            </a:fld>
            <a:endParaRPr lang="zh-CN" altLang="en-US"/>
          </a:p>
        </p:txBody>
      </p:sp>
    </p:spTree>
    <p:extLst>
      <p:ext uri="{BB962C8B-B14F-4D97-AF65-F5344CB8AC3E}">
        <p14:creationId xmlns:p14="http://schemas.microsoft.com/office/powerpoint/2010/main" val="1461808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分多个现实情境（选择几个拍摄场景）</a:t>
            </a:r>
            <a:endParaRPr lang="en-US" altLang="zh-CN" dirty="0" smtClean="0"/>
          </a:p>
          <a:p>
            <a:r>
              <a:rPr lang="zh-CN" altLang="en-US" dirty="0" smtClean="0"/>
              <a:t>拍风景、拍人像、拍室内</a:t>
            </a:r>
            <a:r>
              <a:rPr lang="en-US" altLang="zh-CN" dirty="0" smtClean="0"/>
              <a:t>——</a:t>
            </a:r>
            <a:r>
              <a:rPr lang="zh-CN" altLang="en-US" dirty="0" smtClean="0"/>
              <a:t>感知情境推荐</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pPr/>
              <a:t>38</a:t>
            </a:fld>
            <a:endParaRPr lang="zh-CN" altLang="en-US"/>
          </a:p>
        </p:txBody>
      </p:sp>
    </p:spTree>
    <p:extLst>
      <p:ext uri="{BB962C8B-B14F-4D97-AF65-F5344CB8AC3E}">
        <p14:creationId xmlns:p14="http://schemas.microsoft.com/office/powerpoint/2010/main" val="418532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根据个人知识地图对学习知识点掌握情况的标注，推荐学习者未学会的内容</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pPr/>
              <a:t>39</a:t>
            </a:fld>
            <a:endParaRPr lang="zh-CN" altLang="en-US"/>
          </a:p>
        </p:txBody>
      </p:sp>
    </p:spTree>
    <p:extLst>
      <p:ext uri="{BB962C8B-B14F-4D97-AF65-F5344CB8AC3E}">
        <p14:creationId xmlns:p14="http://schemas.microsoft.com/office/powerpoint/2010/main" val="1886395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社会化批阅学习活动</a:t>
            </a:r>
            <a:endParaRPr lang="en-US" altLang="zh-CN" dirty="0" smtClean="0"/>
          </a:p>
          <a:p>
            <a:endParaRPr lang="en-US" altLang="zh-CN" dirty="0" smtClean="0"/>
          </a:p>
          <a:p>
            <a:r>
              <a:rPr lang="zh-CN" altLang="en-US" dirty="0" smtClean="0"/>
              <a:t>知识结构</a:t>
            </a:r>
            <a:r>
              <a:rPr lang="en-US" altLang="zh-CN" dirty="0" smtClean="0"/>
              <a:t>——</a:t>
            </a:r>
            <a:r>
              <a:rPr lang="zh-CN" altLang="en-US" dirty="0" smtClean="0"/>
              <a:t>暂时定为于学习元层面</a:t>
            </a:r>
            <a:endParaRPr lang="en-US" altLang="zh-CN" dirty="0" smtClean="0"/>
          </a:p>
          <a:p>
            <a:endParaRPr lang="en-US" altLang="zh-CN" dirty="0" smtClean="0"/>
          </a:p>
          <a:p>
            <a:r>
              <a:rPr lang="zh-CN" altLang="en-US" dirty="0" smtClean="0"/>
              <a:t>简化的微课模板</a:t>
            </a:r>
            <a:r>
              <a:rPr lang="en-US" altLang="zh-CN" dirty="0" smtClean="0"/>
              <a:t>——</a:t>
            </a:r>
            <a:r>
              <a:rPr lang="zh-CN" altLang="en-US" dirty="0" smtClean="0"/>
              <a:t>（适合不同课型的：图片、视频、图片</a:t>
            </a:r>
            <a:r>
              <a:rPr lang="en-US" altLang="zh-CN" dirty="0" smtClean="0"/>
              <a:t>+</a:t>
            </a:r>
            <a:r>
              <a:rPr lang="zh-CN" altLang="en-US" dirty="0" smtClean="0"/>
              <a:t>视频等等）</a:t>
            </a:r>
            <a:endParaRPr lang="en-US" altLang="zh-CN" dirty="0" smtClean="0"/>
          </a:p>
          <a:p>
            <a:endParaRPr lang="en-US" altLang="zh-CN" dirty="0" smtClean="0"/>
          </a:p>
          <a:p>
            <a:r>
              <a:rPr lang="zh-CN" altLang="en-US" dirty="0" smtClean="0"/>
              <a:t>内容库</a:t>
            </a:r>
            <a:r>
              <a:rPr lang="en-US" altLang="zh-CN" dirty="0" smtClean="0"/>
              <a:t>+</a:t>
            </a:r>
            <a:r>
              <a:rPr lang="zh-CN" altLang="en-US" dirty="0" smtClean="0"/>
              <a:t>人员库</a:t>
            </a:r>
            <a:endParaRPr lang="zh-CN" altLang="en-US" dirty="0"/>
          </a:p>
        </p:txBody>
      </p:sp>
      <p:sp>
        <p:nvSpPr>
          <p:cNvPr id="4" name="灯片编号占位符 3"/>
          <p:cNvSpPr>
            <a:spLocks noGrp="1"/>
          </p:cNvSpPr>
          <p:nvPr>
            <p:ph type="sldNum" sz="quarter" idx="10"/>
          </p:nvPr>
        </p:nvSpPr>
        <p:spPr/>
        <p:txBody>
          <a:bodyPr/>
          <a:lstStyle/>
          <a:p>
            <a:pPr>
              <a:defRPr/>
            </a:pPr>
            <a:fld id="{99E0E34C-AA45-455A-95C8-365A915EDB31}" type="slidenum">
              <a:rPr lang="zh-CN" altLang="en-US" smtClean="0"/>
              <a:pPr>
                <a:defRPr/>
              </a:pPr>
              <a:t>40</a:t>
            </a:fld>
            <a:endParaRPr lang="zh-CN" altLang="en-US"/>
          </a:p>
        </p:txBody>
      </p:sp>
    </p:spTree>
    <p:extLst>
      <p:ext uri="{BB962C8B-B14F-4D97-AF65-F5344CB8AC3E}">
        <p14:creationId xmlns:p14="http://schemas.microsoft.com/office/powerpoint/2010/main" val="3401501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B00C39-621E-4E3C-AB05-77BEAC644453}" type="slidenum">
              <a:rPr lang="zh-CN" altLang="en-US" smtClean="0"/>
              <a:pPr/>
              <a:t>3</a:t>
            </a:fld>
            <a:endParaRPr lang="zh-CN" altLang="en-US"/>
          </a:p>
        </p:txBody>
      </p:sp>
    </p:spTree>
    <p:extLst>
      <p:ext uri="{BB962C8B-B14F-4D97-AF65-F5344CB8AC3E}">
        <p14:creationId xmlns:p14="http://schemas.microsoft.com/office/powerpoint/2010/main" val="601515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个性化学习中，关键页面，开课、设计、学习、评估与诊断、推荐、家长</a:t>
            </a:r>
            <a:r>
              <a:rPr lang="en-US" altLang="zh-CN" dirty="0" smtClean="0"/>
              <a:t>/</a:t>
            </a:r>
            <a:r>
              <a:rPr lang="zh-CN" altLang="en-US" dirty="0" smtClean="0"/>
              <a:t>老师</a:t>
            </a:r>
            <a:r>
              <a:rPr lang="en-US" altLang="zh-CN" dirty="0" smtClean="0"/>
              <a:t>/</a:t>
            </a:r>
            <a:r>
              <a:rPr lang="zh-CN" altLang="en-US" dirty="0" smtClean="0"/>
              <a:t>学生的评估报告等</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41</a:t>
            </a:fld>
            <a:endParaRPr lang="zh-CN" altLang="en-US"/>
          </a:p>
        </p:txBody>
      </p:sp>
    </p:spTree>
    <p:extLst>
      <p:ext uri="{BB962C8B-B14F-4D97-AF65-F5344CB8AC3E}">
        <p14:creationId xmlns:p14="http://schemas.microsoft.com/office/powerpoint/2010/main" val="2093231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多渠道、自然全面地采集过程数据</a:t>
            </a:r>
            <a:endParaRPr lang="en-US" altLang="zh-CN" dirty="0" smtClean="0"/>
          </a:p>
          <a:p>
            <a:r>
              <a:rPr lang="zh-CN" altLang="en-US" dirty="0" smtClean="0"/>
              <a:t>学习元数据采集流程：获取资源贡献、站内检索、学习活动等过程信息，最终存入学生学习记录数据库当中</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42</a:t>
            </a:fld>
            <a:endParaRPr lang="zh-CN" altLang="en-US"/>
          </a:p>
        </p:txBody>
      </p:sp>
    </p:spTree>
    <p:extLst>
      <p:ext uri="{BB962C8B-B14F-4D97-AF65-F5344CB8AC3E}">
        <p14:creationId xmlns:p14="http://schemas.microsoft.com/office/powerpoint/2010/main" val="283554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43</a:t>
            </a:fld>
            <a:endParaRPr lang="zh-CN" altLang="en-US"/>
          </a:p>
        </p:txBody>
      </p:sp>
    </p:spTree>
    <p:extLst>
      <p:ext uri="{BB962C8B-B14F-4D97-AF65-F5344CB8AC3E}">
        <p14:creationId xmlns:p14="http://schemas.microsoft.com/office/powerpoint/2010/main" val="3996154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基于语义的学习资源组织</a:t>
            </a:r>
            <a:r>
              <a:rPr lang="zh-CN" altLang="en-US" sz="1200" b="1" baseline="0"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 </a:t>
            </a:r>
            <a:r>
              <a:rPr lang="zh-CN" altLang="en-US" dirty="0" smtClean="0"/>
              <a:t>如何组织资源以及完善（自上而下、自下而上、推理等）</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学习者也是知识空间有机组成部分，也是知识的重要来源，</a:t>
            </a:r>
            <a:r>
              <a:rPr lang="zh-CN" altLang="en-US" sz="1200" dirty="0" smtClean="0">
                <a:latin typeface="微软雅黑" panose="020B0503020204020204" pitchFamily="34" charset="-122"/>
                <a:ea typeface="微软雅黑" panose="020B0503020204020204" pitchFamily="34" charset="-122"/>
              </a:rPr>
              <a:t>体现物化资源与人的资源的联通，构建基于知识的社会网络</a:t>
            </a:r>
            <a:r>
              <a:rPr lang="en-US" altLang="zh-CN" sz="1200" dirty="0" smtClean="0">
                <a:latin typeface="微软雅黑" panose="020B0503020204020204" pitchFamily="34" charset="-122"/>
                <a:ea typeface="微软雅黑" panose="020B0503020204020204" pitchFamily="34" charset="-122"/>
              </a:rPr>
              <a:t>KNS</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Knowledge Network Social Service</a:t>
            </a:r>
            <a:r>
              <a:rPr lang="zh-CN" altLang="en-US" sz="1200" dirty="0" smtClean="0">
                <a:latin typeface="微软雅黑" panose="020B0503020204020204" pitchFamily="34" charset="-122"/>
                <a:ea typeface="微软雅黑" panose="020B0503020204020204" pitchFamily="34" charset="-122"/>
              </a:rPr>
              <a:t>，实现资源到资源，人到人，资源到人之间的联通</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44</a:t>
            </a:fld>
            <a:endParaRPr lang="zh-CN" altLang="en-US"/>
          </a:p>
        </p:txBody>
      </p:sp>
    </p:spTree>
    <p:extLst>
      <p:ext uri="{BB962C8B-B14F-4D97-AF65-F5344CB8AC3E}">
        <p14:creationId xmlns:p14="http://schemas.microsoft.com/office/powerpoint/2010/main" val="3973912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基于情境的个性化教育资源服务推送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好友、学伴、领域专家推送服务，学习辅导工具推送服务</a:t>
            </a:r>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45</a:t>
            </a:fld>
            <a:endParaRPr lang="zh-CN" altLang="en-US"/>
          </a:p>
        </p:txBody>
      </p:sp>
    </p:spTree>
    <p:extLst>
      <p:ext uri="{BB962C8B-B14F-4D97-AF65-F5344CB8AC3E}">
        <p14:creationId xmlns:p14="http://schemas.microsoft.com/office/powerpoint/2010/main" val="1907247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通过学习资源内容分析和设备检测来判断终端学习是否需要进行资源转码，</a:t>
            </a:r>
            <a:r>
              <a:rPr lang="zh-CN" altLang="en-US" sz="1200" b="1" dirty="0" smtClean="0">
                <a:solidFill>
                  <a:srgbClr val="0070C0"/>
                </a:solidFill>
                <a:latin typeface="楷体" panose="02010609060101010101" pitchFamily="49" charset="-122"/>
                <a:ea typeface="楷体" panose="02010609060101010101" pitchFamily="49" charset="-122"/>
              </a:rPr>
              <a:t>实现多终端显示自适应</a:t>
            </a:r>
            <a:endPar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endParaRP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对学习资源进行转码，资源转码的关键内容：一是学习资源内容分析，二是媒体类型及布局样式转换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46</a:t>
            </a:fld>
            <a:endParaRPr lang="zh-CN" altLang="en-US"/>
          </a:p>
        </p:txBody>
      </p:sp>
    </p:spTree>
    <p:extLst>
      <p:ext uri="{BB962C8B-B14F-4D97-AF65-F5344CB8AC3E}">
        <p14:creationId xmlns:p14="http://schemas.microsoft.com/office/powerpoint/2010/main" val="760407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同时提供多种阅读格式：普通、段落、电子书、概念图</a:t>
            </a:r>
          </a:p>
        </p:txBody>
      </p:sp>
      <p:sp>
        <p:nvSpPr>
          <p:cNvPr id="4" name="灯片编号占位符 3"/>
          <p:cNvSpPr>
            <a:spLocks noGrp="1"/>
          </p:cNvSpPr>
          <p:nvPr>
            <p:ph type="sldNum" sz="quarter" idx="10"/>
          </p:nvPr>
        </p:nvSpPr>
        <p:spPr/>
        <p:txBody>
          <a:bodyPr/>
          <a:lstStyle/>
          <a:p>
            <a:fld id="{06E94FE9-3B1B-44C5-A2DB-E419F4C25C1C}" type="slidenum">
              <a:rPr lang="zh-CN" altLang="en-US" smtClean="0"/>
              <a:t>47</a:t>
            </a:fld>
            <a:endParaRPr lang="zh-CN" altLang="en-US"/>
          </a:p>
        </p:txBody>
      </p:sp>
    </p:spTree>
    <p:extLst>
      <p:ext uri="{BB962C8B-B14F-4D97-AF65-F5344CB8AC3E}">
        <p14:creationId xmlns:p14="http://schemas.microsoft.com/office/powerpoint/2010/main" val="4281877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内容的策展格式、</a:t>
            </a: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视频内容格式、幻灯放映格式、</a:t>
            </a:r>
            <a:r>
              <a:rPr lang="en-US" altLang="zh-CN"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pdf</a:t>
            </a: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播放格式</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48</a:t>
            </a:fld>
            <a:endParaRPr lang="zh-CN" altLang="en-US"/>
          </a:p>
        </p:txBody>
      </p:sp>
    </p:spTree>
    <p:extLst>
      <p:ext uri="{BB962C8B-B14F-4D97-AF65-F5344CB8AC3E}">
        <p14:creationId xmlns:p14="http://schemas.microsoft.com/office/powerpoint/2010/main" val="1266887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课程的评价、单个知识点的评价</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课程学习评价结果的可视化地图、</a:t>
            </a:r>
            <a:r>
              <a:rPr lang="zh-CN" altLang="en-US" dirty="0" smtClean="0"/>
              <a:t>学习元评价结果可视化示意图，包含项目得分、项目满分以及班级平均分等</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
        <p:nvSpPr>
          <p:cNvPr id="4" name="灯片编号占位符 3"/>
          <p:cNvSpPr>
            <a:spLocks noGrp="1"/>
          </p:cNvSpPr>
          <p:nvPr>
            <p:ph type="sldNum" sz="quarter" idx="10"/>
          </p:nvPr>
        </p:nvSpPr>
        <p:spPr/>
        <p:txBody>
          <a:bodyPr/>
          <a:lstStyle/>
          <a:p>
            <a:fld id="{06E94FE9-3B1B-44C5-A2DB-E419F4C25C1C}" type="slidenum">
              <a:rPr lang="zh-CN" altLang="en-US" smtClean="0"/>
              <a:t>49</a:t>
            </a:fld>
            <a:endParaRPr lang="zh-CN" altLang="en-US"/>
          </a:p>
        </p:txBody>
      </p:sp>
    </p:spTree>
    <p:extLst>
      <p:ext uri="{BB962C8B-B14F-4D97-AF65-F5344CB8AC3E}">
        <p14:creationId xmlns:p14="http://schemas.microsoft.com/office/powerpoint/2010/main" val="1184316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学习结果综合评价报告</a:t>
            </a:r>
          </a:p>
          <a:p>
            <a:endParaRPr lang="en-US" altLang="zh-CN" dirty="0" smtClean="0"/>
          </a:p>
          <a:p>
            <a:r>
              <a:rPr lang="zh-CN" altLang="en-US" dirty="0" smtClean="0"/>
              <a:t>基于采集的过程性数据，形成对学生基本信息、总体评价、知识结构、平台访问情况、学习情况、作品情况等方面的分析报告。</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面向多层面人员的</a:t>
            </a:r>
            <a:r>
              <a:rPr lang="zh-CN" altLang="en-US" dirty="0" smtClean="0"/>
              <a:t>各种统计信息报表（以可视化图表的形式）</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50</a:t>
            </a:fld>
            <a:endParaRPr lang="zh-CN" altLang="en-US"/>
          </a:p>
        </p:txBody>
      </p:sp>
    </p:spTree>
    <p:extLst>
      <p:ext uri="{BB962C8B-B14F-4D97-AF65-F5344CB8AC3E}">
        <p14:creationId xmlns:p14="http://schemas.microsoft.com/office/powerpoint/2010/main" val="217953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对于一个新进入平台的教师，系统可以默认设置或者让教师选择他所属的出版社、学科、年级等信息；</a:t>
            </a:r>
            <a:endParaRPr lang="en-US" altLang="zh-CN" dirty="0" smtClean="0"/>
          </a:p>
          <a:p>
            <a:r>
              <a:rPr lang="zh-CN" altLang="en-US" dirty="0" smtClean="0"/>
              <a:t>设置完以后，系统自动为教师提供对应</a:t>
            </a:r>
            <a:r>
              <a:rPr lang="zh-CN" altLang="en-US" dirty="0" smtClean="0"/>
              <a:t>的教材和学科</a:t>
            </a:r>
            <a:r>
              <a:rPr lang="zh-CN" altLang="en-US" dirty="0" smtClean="0"/>
              <a:t>目录</a:t>
            </a:r>
            <a:r>
              <a:rPr lang="zh-CN" altLang="en-US" dirty="0" smtClean="0"/>
              <a:t>体系，并在个人空间显示用户设定好的教材</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4</a:t>
            </a:fld>
            <a:endParaRPr lang="zh-CN" altLang="en-US"/>
          </a:p>
        </p:txBody>
      </p:sp>
    </p:spTree>
    <p:extLst>
      <p:ext uri="{BB962C8B-B14F-4D97-AF65-F5344CB8AC3E}">
        <p14:creationId xmlns:p14="http://schemas.microsoft.com/office/powerpoint/2010/main" val="1285660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与您的组织中任何部门或地球另一边的同事协作。在线会谈和分享文件、信息及专业知识。</a:t>
            </a:r>
          </a:p>
          <a:p>
            <a:r>
              <a:rPr lang="zh-CN" altLang="en-US" dirty="0" smtClean="0"/>
              <a:t>教师、学生之间远程协同工具研发</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51</a:t>
            </a:fld>
            <a:endParaRPr lang="zh-CN" altLang="en-US"/>
          </a:p>
        </p:txBody>
      </p:sp>
    </p:spTree>
    <p:extLst>
      <p:ext uri="{BB962C8B-B14F-4D97-AF65-F5344CB8AC3E}">
        <p14:creationId xmlns:p14="http://schemas.microsoft.com/office/powerpoint/2010/main" val="2599817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smtClean="0"/>
              <a:t>协同区域教研的步骤</a:t>
            </a:r>
            <a:endParaRPr lang="en-US" altLang="zh-CN" b="1" dirty="0" smtClean="0"/>
          </a:p>
          <a:p>
            <a:pPr algn="l"/>
            <a:r>
              <a:rPr lang="en-US" altLang="zh-CN" b="1" dirty="0" smtClean="0"/>
              <a:t>1</a:t>
            </a:r>
            <a:r>
              <a:rPr lang="zh-CN" altLang="en-US" b="1" dirty="0" smtClean="0"/>
              <a:t>、平台（理论、技术）培训、确定教研任务</a:t>
            </a:r>
          </a:p>
          <a:p>
            <a:pPr algn="l"/>
            <a:r>
              <a:rPr lang="en-US" altLang="zh-CN" b="1" dirty="0" smtClean="0"/>
              <a:t>2</a:t>
            </a:r>
            <a:r>
              <a:rPr lang="zh-CN" altLang="en-US" b="1" dirty="0" smtClean="0"/>
              <a:t>、制定教研计划、校际教师分组</a:t>
            </a:r>
          </a:p>
          <a:p>
            <a:pPr algn="l"/>
            <a:r>
              <a:rPr lang="en-US" altLang="zh-CN" b="1" dirty="0" smtClean="0"/>
              <a:t>3</a:t>
            </a:r>
            <a:r>
              <a:rPr lang="zh-CN" altLang="en-US" b="1" dirty="0" smtClean="0"/>
              <a:t>、教师知识自主建构、提交方案</a:t>
            </a:r>
          </a:p>
          <a:p>
            <a:pPr algn="l"/>
            <a:r>
              <a:rPr lang="en-US" altLang="zh-CN" b="1" dirty="0" smtClean="0"/>
              <a:t>4</a:t>
            </a:r>
            <a:r>
              <a:rPr lang="zh-CN" altLang="en-US" b="1" dirty="0" smtClean="0"/>
              <a:t>、同组教师方案协同交流、修改批注</a:t>
            </a:r>
          </a:p>
          <a:p>
            <a:pPr algn="l"/>
            <a:r>
              <a:rPr lang="en-US" altLang="zh-CN" b="1" dirty="0" smtClean="0"/>
              <a:t>5</a:t>
            </a:r>
            <a:r>
              <a:rPr lang="zh-CN" altLang="en-US" b="1" dirty="0" smtClean="0"/>
              <a:t>、区域研讨课、根据方案开展课堂教学</a:t>
            </a:r>
          </a:p>
          <a:p>
            <a:pPr algn="l"/>
            <a:r>
              <a:rPr lang="en-US" altLang="zh-CN" b="1" dirty="0" smtClean="0"/>
              <a:t>6</a:t>
            </a:r>
            <a:r>
              <a:rPr lang="zh-CN" altLang="en-US" b="1" dirty="0" smtClean="0"/>
              <a:t>、教学反思、完善方案</a:t>
            </a:r>
          </a:p>
          <a:p>
            <a:pPr algn="l"/>
            <a:r>
              <a:rPr lang="en-US" altLang="zh-CN" b="1" dirty="0" smtClean="0"/>
              <a:t>7</a:t>
            </a:r>
            <a:r>
              <a:rPr lang="zh-CN" altLang="en-US" b="1" dirty="0" smtClean="0"/>
              <a:t>、区域教研活动总结，提出下一步区域教研预想</a:t>
            </a:r>
            <a:endParaRPr lang="en-US" altLang="zh-CN" b="1" dirty="0" smtClean="0"/>
          </a:p>
          <a:p>
            <a:pPr algn="l"/>
            <a:endParaRPr lang="en-US" altLang="zh-CN" b="1" dirty="0" smtClean="0"/>
          </a:p>
          <a:p>
            <a:pPr algn="l"/>
            <a:r>
              <a:rPr lang="zh-CN" altLang="en-US" sz="1200" dirty="0" smtClean="0">
                <a:latin typeface="+mn-ea"/>
              </a:rPr>
              <a:t>网络会议是通过网络通信技术来实现的虚拟会议，支持人们远距离进行实时信息交流与共享、开展协同工作的应用</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52</a:t>
            </a:fld>
            <a:endParaRPr lang="zh-CN" altLang="en-US"/>
          </a:p>
        </p:txBody>
      </p:sp>
    </p:spTree>
    <p:extLst>
      <p:ext uri="{BB962C8B-B14F-4D97-AF65-F5344CB8AC3E}">
        <p14:creationId xmlns:p14="http://schemas.microsoft.com/office/powerpoint/2010/main" val="11298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可参考典型的远程协同会议工具进行设计，或者提供引入的接口</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53</a:t>
            </a:fld>
            <a:endParaRPr lang="zh-CN" altLang="en-US"/>
          </a:p>
        </p:txBody>
      </p:sp>
    </p:spTree>
    <p:extLst>
      <p:ext uri="{BB962C8B-B14F-4D97-AF65-F5344CB8AC3E}">
        <p14:creationId xmlns:p14="http://schemas.microsoft.com/office/powerpoint/2010/main" val="3359675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56</a:t>
            </a:fld>
            <a:endParaRPr lang="zh-CN" altLang="en-US"/>
          </a:p>
        </p:txBody>
      </p:sp>
    </p:spTree>
    <p:extLst>
      <p:ext uri="{BB962C8B-B14F-4D97-AF65-F5344CB8AC3E}">
        <p14:creationId xmlns:p14="http://schemas.microsoft.com/office/powerpoint/2010/main" val="3188975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fld id="{09C0FE3A-F424-46B9-BFB6-DEFFBA66B42F}" type="slidenum">
              <a:rPr lang="en-US" altLang="zh-TW" sz="1200">
                <a:ea typeface="新細明體" panose="02020500000000000000" pitchFamily="18" charset="-120"/>
              </a:rPr>
              <a:pPr eaLnBrk="1" hangingPunct="1"/>
              <a:t>62</a:t>
            </a:fld>
            <a:endParaRPr lang="en-US" altLang="zh-TW" sz="1200">
              <a:ea typeface="新細明體" panose="02020500000000000000" pitchFamily="18" charset="-12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mtClean="0">
                <a:latin typeface="Arial" panose="020B0604020202020204" pitchFamily="34" charset="0"/>
              </a:rPr>
              <a:t>頻寬要修正</a:t>
            </a:r>
          </a:p>
        </p:txBody>
      </p:sp>
    </p:spTree>
    <p:extLst>
      <p:ext uri="{BB962C8B-B14F-4D97-AF65-F5344CB8AC3E}">
        <p14:creationId xmlns:p14="http://schemas.microsoft.com/office/powerpoint/2010/main" val="1595129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fld id="{0892F098-6410-48FD-8A41-42B4C4951A1A}" type="slidenum">
              <a:rPr lang="en-US" altLang="zh-TW" sz="1200">
                <a:ea typeface="新細明體" panose="02020500000000000000" pitchFamily="18" charset="-120"/>
              </a:rPr>
              <a:pPr eaLnBrk="1" hangingPunct="1"/>
              <a:t>63</a:t>
            </a:fld>
            <a:endParaRPr lang="en-US" altLang="zh-TW" sz="1200">
              <a:ea typeface="新細明體" panose="02020500000000000000" pitchFamily="18" charset="-12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mtClean="0">
                <a:latin typeface="Arial" panose="020B0604020202020204" pitchFamily="34" charset="0"/>
              </a:rPr>
              <a:t>頻寬要修正</a:t>
            </a:r>
          </a:p>
        </p:txBody>
      </p:sp>
    </p:spTree>
    <p:extLst>
      <p:ext uri="{BB962C8B-B14F-4D97-AF65-F5344CB8AC3E}">
        <p14:creationId xmlns:p14="http://schemas.microsoft.com/office/powerpoint/2010/main" val="4056701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87CA73-B7B2-4FB9-8713-CA0DDCE10492}" type="slidenum">
              <a:rPr lang="zh-CN" altLang="en-US" smtClean="0"/>
              <a:t>66</a:t>
            </a:fld>
            <a:endParaRPr lang="zh-CN" altLang="en-US"/>
          </a:p>
        </p:txBody>
      </p:sp>
    </p:spTree>
    <p:extLst>
      <p:ext uri="{BB962C8B-B14F-4D97-AF65-F5344CB8AC3E}">
        <p14:creationId xmlns:p14="http://schemas.microsoft.com/office/powerpoint/2010/main" val="35237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04A5687-6325-45F0-888C-F8F5AB0705E8}" type="slidenum">
              <a:rPr lang="zh-CN" altLang="en-US" smtClean="0"/>
              <a:pPr eaLnBrk="1" hangingPunct="1"/>
              <a:t>81</a:t>
            </a:fld>
            <a:endParaRPr lang="zh-CN" altLang="en-US" smtClean="0"/>
          </a:p>
        </p:txBody>
      </p:sp>
    </p:spTree>
    <p:extLst>
      <p:ext uri="{BB962C8B-B14F-4D97-AF65-F5344CB8AC3E}">
        <p14:creationId xmlns:p14="http://schemas.microsoft.com/office/powerpoint/2010/main" val="2901822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在知识点区域：以概念图的方式呈现本节内容说涉及的知识点，并展示出给知识点之间的关系</a:t>
            </a:r>
            <a:endParaRPr lang="en-US" altLang="zh-CN" dirty="0" smtClean="0"/>
          </a:p>
          <a:p>
            <a:r>
              <a:rPr lang="zh-CN" altLang="en-US" dirty="0" smtClean="0"/>
              <a:t>在课程资源区域：列出系统中与本节内容相关的所有教学设计方案、教学课件、学案、素材、微课资源等</a:t>
            </a:r>
            <a:endParaRPr lang="en-US" altLang="zh-CN" dirty="0" smtClean="0"/>
          </a:p>
          <a:p>
            <a:r>
              <a:rPr lang="zh-CN" altLang="en-US" dirty="0" smtClean="0"/>
              <a:t>在试题与练习区域：显示与本节内容相关的试卷、试题等</a:t>
            </a:r>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5</a:t>
            </a:fld>
            <a:endParaRPr lang="zh-CN" altLang="en-US"/>
          </a:p>
        </p:txBody>
      </p:sp>
    </p:spTree>
    <p:extLst>
      <p:ext uri="{BB962C8B-B14F-4D97-AF65-F5344CB8AC3E}">
        <p14:creationId xmlns:p14="http://schemas.microsoft.com/office/powerpoint/2010/main" val="25237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系统管理员：将学科、学期、年级、出版社、教材目录、知识点数据导入系统中，作为平台的基础数据；资源导入时根据相关分类维度对资源自动分类；建立教材</a:t>
            </a:r>
            <a:r>
              <a:rPr lang="en-US" altLang="zh-CN" dirty="0" smtClean="0"/>
              <a:t>-</a:t>
            </a:r>
            <a:r>
              <a:rPr lang="zh-CN" altLang="zh-CN" dirty="0" smtClean="0"/>
              <a:t>知识点</a:t>
            </a:r>
            <a:r>
              <a:rPr lang="en-US" altLang="zh-CN" dirty="0" smtClean="0"/>
              <a:t>-</a:t>
            </a:r>
            <a:r>
              <a:rPr lang="zh-CN" altLang="zh-CN" dirty="0" smtClean="0"/>
              <a:t>资源分类维度的语义关联关系。</a:t>
            </a:r>
          </a:p>
          <a:p>
            <a:r>
              <a:rPr lang="zh-CN" altLang="zh-CN" dirty="0" smtClean="0"/>
              <a:t>教师：设置个人信息（所教学科、年级、学期、使用的教材、出版社），平台根据教师设置的个人信息和平台内置的教材目录信息，自动为教师生成所使用教材的目录体系，并为教师推荐与教材相关知识点、知识点相关资源、教材相关资源；教师对平台推荐的教材相关的资源、知识点进行人工筛选和标注，最终建立自己感兴趣的教材相关资源和知识点。</a:t>
            </a:r>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11</a:t>
            </a:fld>
            <a:endParaRPr lang="zh-CN" altLang="en-US"/>
          </a:p>
        </p:txBody>
      </p:sp>
    </p:spTree>
    <p:extLst>
      <p:ext uri="{BB962C8B-B14F-4D97-AF65-F5344CB8AC3E}">
        <p14:creationId xmlns:p14="http://schemas.microsoft.com/office/powerpoint/2010/main" val="98129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）利用学科知识本体将文档关键词语义信息用三元组方式描述；其中</a:t>
            </a:r>
            <a:r>
              <a:rPr lang="en-US" altLang="zh-CN" dirty="0" smtClean="0"/>
              <a:t>subject</a:t>
            </a:r>
            <a:r>
              <a:rPr lang="zh-CN" altLang="en-US" dirty="0" smtClean="0"/>
              <a:t>为关键词，</a:t>
            </a:r>
            <a:r>
              <a:rPr lang="en-US" altLang="zh-CN" dirty="0" smtClean="0"/>
              <a:t>predicate</a:t>
            </a:r>
            <a:r>
              <a:rPr lang="zh-CN" altLang="en-US" dirty="0" smtClean="0"/>
              <a:t>为学科知识本体和学科领域本体关键词的关系；</a:t>
            </a:r>
            <a:r>
              <a:rPr lang="en-US" altLang="zh-CN" dirty="0" smtClean="0"/>
              <a:t>object</a:t>
            </a:r>
            <a:r>
              <a:rPr lang="zh-CN" altLang="en-US" dirty="0" smtClean="0"/>
              <a:t>为学科领域本体关键词。如此即可说明文档中关键词的语义信息。</a:t>
            </a:r>
          </a:p>
          <a:p>
            <a:r>
              <a:rPr lang="zh-CN" altLang="en-US" dirty="0" smtClean="0"/>
              <a:t>（</a:t>
            </a:r>
            <a:r>
              <a:rPr lang="en-US" altLang="zh-CN" dirty="0" smtClean="0"/>
              <a:t>2</a:t>
            </a:r>
            <a:r>
              <a:rPr lang="zh-CN" altLang="en-US" dirty="0" smtClean="0"/>
              <a:t>）将文档关键词和文档地址也保存成三元组；其中</a:t>
            </a:r>
            <a:r>
              <a:rPr lang="en-US" altLang="zh-CN" dirty="0" smtClean="0"/>
              <a:t>subject</a:t>
            </a:r>
            <a:r>
              <a:rPr lang="zh-CN" altLang="en-US" dirty="0" smtClean="0"/>
              <a:t>为关键词，</a:t>
            </a:r>
            <a:r>
              <a:rPr lang="en-US" altLang="zh-CN" dirty="0" smtClean="0"/>
              <a:t>predicate</a:t>
            </a:r>
            <a:r>
              <a:rPr lang="zh-CN" altLang="en-US" dirty="0" smtClean="0"/>
              <a:t>为</a:t>
            </a:r>
            <a:r>
              <a:rPr lang="en-US" altLang="zh-CN" dirty="0" err="1" smtClean="0"/>
              <a:t>aPartOf</a:t>
            </a:r>
            <a:r>
              <a:rPr lang="zh-CN" altLang="en-US" dirty="0" smtClean="0"/>
              <a:t>，</a:t>
            </a:r>
            <a:r>
              <a:rPr lang="en-US" altLang="zh-CN" dirty="0" smtClean="0"/>
              <a:t>object</a:t>
            </a:r>
            <a:r>
              <a:rPr lang="zh-CN" altLang="en-US" dirty="0" smtClean="0"/>
              <a:t>为文档地址，以说明该关键词来自某个文档；</a:t>
            </a:r>
          </a:p>
          <a:p>
            <a:r>
              <a:rPr lang="zh-CN" altLang="en-US" dirty="0" smtClean="0"/>
              <a:t>（</a:t>
            </a:r>
            <a:r>
              <a:rPr lang="en-US" altLang="zh-CN" dirty="0" smtClean="0"/>
              <a:t>3</a:t>
            </a:r>
            <a:r>
              <a:rPr lang="zh-CN" altLang="en-US" dirty="0" smtClean="0"/>
              <a:t>）将上述</a:t>
            </a:r>
            <a:r>
              <a:rPr lang="en-US" altLang="zh-CN" dirty="0" smtClean="0"/>
              <a:t>2</a:t>
            </a:r>
            <a:r>
              <a:rPr lang="zh-CN" altLang="en-US" dirty="0" smtClean="0"/>
              <a:t>个三元组保存进</a:t>
            </a:r>
            <a:r>
              <a:rPr lang="en-US" altLang="zh-CN" dirty="0" err="1" smtClean="0"/>
              <a:t>Allegrograph</a:t>
            </a:r>
            <a:r>
              <a:rPr lang="zh-CN" altLang="en-US" dirty="0" smtClean="0"/>
              <a:t>数据库中。</a:t>
            </a:r>
          </a:p>
        </p:txBody>
      </p:sp>
      <p:sp>
        <p:nvSpPr>
          <p:cNvPr id="4" name="灯片编号占位符 3"/>
          <p:cNvSpPr>
            <a:spLocks noGrp="1"/>
          </p:cNvSpPr>
          <p:nvPr>
            <p:ph type="sldNum" sz="quarter" idx="10"/>
          </p:nvPr>
        </p:nvSpPr>
        <p:spPr/>
        <p:txBody>
          <a:bodyPr/>
          <a:lstStyle/>
          <a:p>
            <a:fld id="{06E94FE9-3B1B-44C5-A2DB-E419F4C25C1C}" type="slidenum">
              <a:rPr lang="zh-CN" altLang="en-US" smtClean="0"/>
              <a:t>12</a:t>
            </a:fld>
            <a:endParaRPr lang="zh-CN" altLang="en-US"/>
          </a:p>
        </p:txBody>
      </p:sp>
    </p:spTree>
    <p:extLst>
      <p:ext uri="{BB962C8B-B14F-4D97-AF65-F5344CB8AC3E}">
        <p14:creationId xmlns:p14="http://schemas.microsoft.com/office/powerpoint/2010/main" val="328774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公共导航将在语义上存在各种关系的资源按学科专题聚合在一起，这样不同学科背景的用户只要选择某个学科专题，即可方便进入该领域的资源圈中寻找合适的资源。</a:t>
            </a:r>
            <a:endParaRPr lang="en-US" altLang="zh-CN" dirty="0" smtClean="0"/>
          </a:p>
          <a:p>
            <a:r>
              <a:rPr lang="zh-CN" altLang="zh-CN" sz="1200" kern="1200" dirty="0" smtClean="0">
                <a:solidFill>
                  <a:schemeClr val="tx1"/>
                </a:solidFill>
                <a:effectLst/>
                <a:latin typeface="+mn-lt"/>
                <a:ea typeface="+mn-ea"/>
                <a:cs typeface="+mn-cs"/>
              </a:rPr>
              <a:t>通过可视化的方式将预设的资源领域呈现给用户，当用户选择某领域时，再以可视化的方式将与该领域相关的资源及资源间的关系呈现给用户，并突出显示更加符合用户情境和历史情境的资源。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15</a:t>
            </a:fld>
            <a:endParaRPr lang="zh-CN" altLang="en-US"/>
          </a:p>
        </p:txBody>
      </p:sp>
    </p:spTree>
    <p:extLst>
      <p:ext uri="{BB962C8B-B14F-4D97-AF65-F5344CB8AC3E}">
        <p14:creationId xmlns:p14="http://schemas.microsoft.com/office/powerpoint/2010/main" val="48294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系统中所有的资源均已有统一的语义描述，当用户输入某搜索词后，语义搜索引擎将从资源库中查找与该搜索词在语义层面上相关的所有资源，得到检索结果集，然后利用用户情境信息和历史情境信息将资源进行排序，将更加符合用户年龄、职业、兴趣、学习偏好、知识结构等的资源筛选出来排在最前，从而帮助用户快速获得最适合的资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6E94FE9-3B1B-44C5-A2DB-E419F4C25C1C}" type="slidenum">
              <a:rPr lang="zh-CN" altLang="en-US" smtClean="0"/>
              <a:t>17</a:t>
            </a:fld>
            <a:endParaRPr lang="zh-CN" altLang="en-US"/>
          </a:p>
        </p:txBody>
      </p:sp>
    </p:spTree>
    <p:extLst>
      <p:ext uri="{BB962C8B-B14F-4D97-AF65-F5344CB8AC3E}">
        <p14:creationId xmlns:p14="http://schemas.microsoft.com/office/powerpoint/2010/main" val="2997880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7" name="TextBox 4"/>
          <p:cNvSpPr txBox="1"/>
          <p:nvPr userDrawn="1"/>
        </p:nvSpPr>
        <p:spPr>
          <a:xfrm>
            <a:off x="7595548" y="44625"/>
            <a:ext cx="1218523" cy="602473"/>
          </a:xfrm>
          <a:prstGeom prst="rect">
            <a:avLst/>
          </a:prstGeom>
          <a:noFill/>
        </p:spPr>
        <p:txBody>
          <a:bodyPr wrap="square">
            <a:spAutoFit/>
          </a:bodyPr>
          <a:lstStyle/>
          <a:p>
            <a:pPr algn="l">
              <a:spcBef>
                <a:spcPts val="300"/>
              </a:spcBef>
              <a:spcAft>
                <a:spcPts val="225"/>
              </a:spcAft>
              <a:defRPr/>
            </a:pPr>
            <a:r>
              <a:rPr lang="zh-CN" altLang="en-US" sz="1199" b="0" dirty="0" smtClean="0">
                <a:solidFill>
                  <a:schemeClr val="bg1"/>
                </a:solidFill>
                <a:latin typeface="微软雅黑" pitchFamily="34" charset="-122"/>
                <a:ea typeface="微软雅黑" pitchFamily="34" charset="-122"/>
              </a:rPr>
              <a:t>第二章  </a:t>
            </a:r>
            <a:endParaRPr lang="en-US" altLang="zh-CN" sz="1199" b="0" dirty="0" smtClean="0">
              <a:solidFill>
                <a:schemeClr val="bg1"/>
              </a:solidFill>
              <a:latin typeface="微软雅黑" pitchFamily="34" charset="-122"/>
              <a:ea typeface="微软雅黑" pitchFamily="34" charset="-122"/>
            </a:endParaRPr>
          </a:p>
          <a:p>
            <a:pPr algn="l">
              <a:spcBef>
                <a:spcPts val="0"/>
              </a:spcBef>
              <a:spcAft>
                <a:spcPts val="225"/>
              </a:spcAft>
              <a:defRPr/>
            </a:pPr>
            <a:r>
              <a:rPr lang="zh-CN" altLang="en-US" sz="1949" b="0" dirty="0" smtClean="0">
                <a:solidFill>
                  <a:schemeClr val="bg1"/>
                </a:solidFill>
                <a:latin typeface="华康俪金黑W8(P)" pitchFamily="34" charset="-122"/>
                <a:ea typeface="华康俪金黑W8(P)" pitchFamily="34" charset="-122"/>
              </a:rPr>
              <a:t>技术支持</a:t>
            </a:r>
            <a:endParaRPr lang="en-US" altLang="zh-CN" sz="1949" b="0" dirty="0" smtClean="0">
              <a:solidFill>
                <a:schemeClr val="bg1"/>
              </a:solidFill>
              <a:latin typeface="华康俪金黑W8(P)" pitchFamily="34" charset="-122"/>
              <a:ea typeface="华康俪金黑W8(P)" pitchFamily="34" charset="-122"/>
            </a:endParaRPr>
          </a:p>
        </p:txBody>
      </p:sp>
    </p:spTree>
    <p:extLst>
      <p:ext uri="{BB962C8B-B14F-4D97-AF65-F5344CB8AC3E}">
        <p14:creationId xmlns:p14="http://schemas.microsoft.com/office/powerpoint/2010/main" val="5733303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矩形 31"/>
          <p:cNvSpPr>
            <a:spLocks noChangeArrowheads="1"/>
          </p:cNvSpPr>
          <p:nvPr userDrawn="1"/>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10" name="Picture 8" descr="hui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2014/7/20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Microsoft_Visio_2003-2010___1.vsd"/></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Microsoft_Visio_2003-2010___2.vsd"/><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5.emf"/><Relationship Id="rId4" Type="http://schemas.openxmlformats.org/officeDocument/2006/relationships/oleObject" Target="../embeddings/Microsoft_Visio_2003-2010___3.vsd"/></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3" Type="http://schemas.openxmlformats.org/officeDocument/2006/relationships/image" Target="../media/image63.jpe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12.wmf"/><Relationship Id="rId10" Type="http://schemas.openxmlformats.org/officeDocument/2006/relationships/image" Target="../media/image69.png"/><Relationship Id="rId4" Type="http://schemas.openxmlformats.org/officeDocument/2006/relationships/image" Target="../media/image64.jpeg"/><Relationship Id="rId9"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4.emf"/><Relationship Id="rId5" Type="http://schemas.openxmlformats.org/officeDocument/2006/relationships/package" Target="../embeddings/Microsoft_Visio___1.vsdx"/><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wmf"/><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jpeg"/></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127.png"/><Relationship Id="rId39" Type="http://schemas.openxmlformats.org/officeDocument/2006/relationships/image" Target="../media/image136.jpeg"/><Relationship Id="rId21" Type="http://schemas.openxmlformats.org/officeDocument/2006/relationships/tags" Target="../tags/tag20.xml"/><Relationship Id="rId34" Type="http://schemas.openxmlformats.org/officeDocument/2006/relationships/hyperlink" Target="http://www.sonystyle.com.tw/is-bin/INTERSHOP.enfinity/eCS/Store/en/-/TWD/DisplayProductInformation-Start;sid=xu9sCdOXEuG8K5Hw3V5rAtKdzOP-yhitXCc=?ProductID=jbAKAQsHQ14AAAEBA8fXNX_A" TargetMode="Externa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oleObject" Target="../embeddings/oleObject1.bin"/><Relationship Id="rId33" Type="http://schemas.openxmlformats.org/officeDocument/2006/relationships/image" Target="../media/image132.png"/><Relationship Id="rId38" Type="http://schemas.openxmlformats.org/officeDocument/2006/relationships/image" Target="../media/image135.jpeg"/><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oleObject" Target="../embeddings/oleObject3.bin"/><Relationship Id="rId1" Type="http://schemas.openxmlformats.org/officeDocument/2006/relationships/vmlDrawing" Target="../drawings/vmlDrawing5.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slideLayout" Target="../slideLayouts/slideLayout2.xml"/><Relationship Id="rId32" Type="http://schemas.openxmlformats.org/officeDocument/2006/relationships/image" Target="../media/image131.png"/><Relationship Id="rId37" Type="http://schemas.openxmlformats.org/officeDocument/2006/relationships/hyperlink" Target="http://www.sonystyle.com.tw/is-bin/INTERSHOP.enfinity/eCS/Store/en/-/TWD/DisplayProductInformation-Start;sid=xu9sCdOXEuG8K5Hw3V5rAtKdzOP-yhitXCc=?ProductID=UBgKAQsHWs8AAAEBtUlrR.CZ" TargetMode="External"/><Relationship Id="rId40" Type="http://schemas.openxmlformats.org/officeDocument/2006/relationships/image" Target="../media/image137.jpe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image" Target="../media/image128.png"/><Relationship Id="rId36" Type="http://schemas.openxmlformats.org/officeDocument/2006/relationships/image" Target="../media/image134.jpeg"/><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image" Target="../media/image130.jpeg"/><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oleObject" Target="../embeddings/oleObject2.bin"/><Relationship Id="rId30" Type="http://schemas.openxmlformats.org/officeDocument/2006/relationships/image" Target="../media/image129.png"/><Relationship Id="rId35" Type="http://schemas.openxmlformats.org/officeDocument/2006/relationships/image" Target="../media/image133.jpeg"/><Relationship Id="rId8" Type="http://schemas.openxmlformats.org/officeDocument/2006/relationships/tags" Target="../tags/tag7.xml"/><Relationship Id="rId3" Type="http://schemas.openxmlformats.org/officeDocument/2006/relationships/tags" Target="../tags/tag2.xml"/></Relationships>
</file>

<file path=ppt/slides/_rels/slide62.xml.rels><?xml version="1.0" encoding="UTF-8" standalone="yes"?>
<Relationships xmlns="http://schemas.openxmlformats.org/package/2006/relationships"><Relationship Id="rId13" Type="http://schemas.openxmlformats.org/officeDocument/2006/relationships/tags" Target="../tags/tag34.xml"/><Relationship Id="rId18" Type="http://schemas.openxmlformats.org/officeDocument/2006/relationships/tags" Target="../tags/tag39.xml"/><Relationship Id="rId26" Type="http://schemas.openxmlformats.org/officeDocument/2006/relationships/tags" Target="../tags/tag47.xml"/><Relationship Id="rId39" Type="http://schemas.openxmlformats.org/officeDocument/2006/relationships/oleObject" Target="../embeddings/oleObject8.bin"/><Relationship Id="rId21" Type="http://schemas.openxmlformats.org/officeDocument/2006/relationships/tags" Target="../tags/tag42.xml"/><Relationship Id="rId34" Type="http://schemas.openxmlformats.org/officeDocument/2006/relationships/image" Target="../media/image139.png"/><Relationship Id="rId42" Type="http://schemas.openxmlformats.org/officeDocument/2006/relationships/image" Target="../media/image143.png"/><Relationship Id="rId47" Type="http://schemas.openxmlformats.org/officeDocument/2006/relationships/hyperlink" Target="http://www.microsoft.com/windows2000/default.asp" TargetMode="External"/><Relationship Id="rId50" Type="http://schemas.openxmlformats.org/officeDocument/2006/relationships/image" Target="../media/image148.jpeg"/><Relationship Id="rId7" Type="http://schemas.openxmlformats.org/officeDocument/2006/relationships/tags" Target="../tags/tag28.xml"/><Relationship Id="rId2" Type="http://schemas.openxmlformats.org/officeDocument/2006/relationships/tags" Target="../tags/tag23.xml"/><Relationship Id="rId16" Type="http://schemas.openxmlformats.org/officeDocument/2006/relationships/tags" Target="../tags/tag37.xml"/><Relationship Id="rId29" Type="http://schemas.openxmlformats.org/officeDocument/2006/relationships/slideLayout" Target="../slideLayouts/slideLayout2.xml"/><Relationship Id="rId11" Type="http://schemas.openxmlformats.org/officeDocument/2006/relationships/tags" Target="../tags/tag32.xml"/><Relationship Id="rId24" Type="http://schemas.openxmlformats.org/officeDocument/2006/relationships/tags" Target="../tags/tag45.xml"/><Relationship Id="rId32" Type="http://schemas.openxmlformats.org/officeDocument/2006/relationships/image" Target="../media/image138.png"/><Relationship Id="rId37" Type="http://schemas.openxmlformats.org/officeDocument/2006/relationships/oleObject" Target="../embeddings/oleObject7.bin"/><Relationship Id="rId40" Type="http://schemas.openxmlformats.org/officeDocument/2006/relationships/image" Target="../media/image142.png"/><Relationship Id="rId45" Type="http://schemas.openxmlformats.org/officeDocument/2006/relationships/oleObject" Target="../embeddings/oleObject11.bin"/><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tags" Target="../tags/tag44.xml"/><Relationship Id="rId28" Type="http://schemas.openxmlformats.org/officeDocument/2006/relationships/tags" Target="../tags/tag49.xml"/><Relationship Id="rId36" Type="http://schemas.openxmlformats.org/officeDocument/2006/relationships/image" Target="../media/image140.png"/><Relationship Id="rId49" Type="http://schemas.openxmlformats.org/officeDocument/2006/relationships/image" Target="../media/image147.jpeg"/><Relationship Id="rId10" Type="http://schemas.openxmlformats.org/officeDocument/2006/relationships/tags" Target="../tags/tag31.xml"/><Relationship Id="rId19" Type="http://schemas.openxmlformats.org/officeDocument/2006/relationships/tags" Target="../tags/tag40.xml"/><Relationship Id="rId31" Type="http://schemas.openxmlformats.org/officeDocument/2006/relationships/oleObject" Target="../embeddings/oleObject4.bin"/><Relationship Id="rId44" Type="http://schemas.openxmlformats.org/officeDocument/2006/relationships/image" Target="../media/image144.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tags" Target="../tags/tag43.xml"/><Relationship Id="rId27" Type="http://schemas.openxmlformats.org/officeDocument/2006/relationships/tags" Target="../tags/tag48.xml"/><Relationship Id="rId30" Type="http://schemas.openxmlformats.org/officeDocument/2006/relationships/notesSlide" Target="../notesSlides/notesSlide44.xml"/><Relationship Id="rId35" Type="http://schemas.openxmlformats.org/officeDocument/2006/relationships/oleObject" Target="../embeddings/oleObject6.bin"/><Relationship Id="rId43" Type="http://schemas.openxmlformats.org/officeDocument/2006/relationships/oleObject" Target="../embeddings/oleObject10.bin"/><Relationship Id="rId48" Type="http://schemas.openxmlformats.org/officeDocument/2006/relationships/image" Target="../media/image146.png"/><Relationship Id="rId8" Type="http://schemas.openxmlformats.org/officeDocument/2006/relationships/tags" Target="../tags/tag29.xml"/><Relationship Id="rId51" Type="http://schemas.openxmlformats.org/officeDocument/2006/relationships/image" Target="../media/image149.jpeg"/><Relationship Id="rId3" Type="http://schemas.openxmlformats.org/officeDocument/2006/relationships/tags" Target="../tags/tag24.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tags" Target="../tags/tag46.xml"/><Relationship Id="rId33" Type="http://schemas.openxmlformats.org/officeDocument/2006/relationships/oleObject" Target="../embeddings/oleObject5.bin"/><Relationship Id="rId38" Type="http://schemas.openxmlformats.org/officeDocument/2006/relationships/image" Target="../media/image141.png"/><Relationship Id="rId46" Type="http://schemas.openxmlformats.org/officeDocument/2006/relationships/image" Target="../media/image145.png"/><Relationship Id="rId20" Type="http://schemas.openxmlformats.org/officeDocument/2006/relationships/tags" Target="../tags/tag41.xml"/><Relationship Id="rId41" Type="http://schemas.openxmlformats.org/officeDocument/2006/relationships/oleObject" Target="../embeddings/oleObject9.bin"/><Relationship Id="rId1" Type="http://schemas.openxmlformats.org/officeDocument/2006/relationships/vmlDrawing" Target="../drawings/vmlDrawing6.vml"/><Relationship Id="rId6" Type="http://schemas.openxmlformats.org/officeDocument/2006/relationships/tags" Target="../tags/tag27.xml"/></Relationships>
</file>

<file path=ppt/slides/_rels/slide6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oleObject" Target="../embeddings/oleObject12.bin"/><Relationship Id="rId3" Type="http://schemas.openxmlformats.org/officeDocument/2006/relationships/tags" Target="../tags/tag51.xml"/><Relationship Id="rId21" Type="http://schemas.openxmlformats.org/officeDocument/2006/relationships/tags" Target="../tags/tag69.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132.pn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1" Type="http://schemas.openxmlformats.org/officeDocument/2006/relationships/vmlDrawing" Target="../drawings/vmlDrawing7.v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151.jpe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notesSlide" Target="../notesSlides/notesSlide45.xml"/><Relationship Id="rId28" Type="http://schemas.openxmlformats.org/officeDocument/2006/relationships/image" Target="../media/image152.wmf"/><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slideLayout" Target="../slideLayouts/slideLayout2.xml"/><Relationship Id="rId27" Type="http://schemas.openxmlformats.org/officeDocument/2006/relationships/image" Target="../media/image150.png"/></Relationships>
</file>

<file path=ppt/slides/_rels/slide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5.png"/><Relationship Id="rId7" Type="http://schemas.openxmlformats.org/officeDocument/2006/relationships/hyperlink" Target="http://www.dreamstime.com/telesales-image226435" TargetMode="Externa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 Id="rId9" Type="http://schemas.openxmlformats.org/officeDocument/2006/relationships/image" Target="../media/image160.png"/></Relationships>
</file>

<file path=ppt/slides/_rels/slide66.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61.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46.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55.png"/><Relationship Id="rId9" Type="http://schemas.openxmlformats.org/officeDocument/2006/relationships/image" Target="../media/image166.png"/><Relationship Id="rId14" Type="http://schemas.openxmlformats.org/officeDocument/2006/relationships/image" Target="../media/image171.pn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77.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87.png"/></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77.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0.png"/><Relationship Id="rId4" Type="http://schemas.openxmlformats.org/officeDocument/2006/relationships/image" Target="../media/image192.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97.png"/></Relationships>
</file>

<file path=ppt/slides/_rels/slide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77.png"/></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177.png"/></Relationships>
</file>

<file path=ppt/slides/_rels/slide79.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55.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4.jpeg"/><Relationship Id="rId5" Type="http://schemas.openxmlformats.org/officeDocument/2006/relationships/image" Target="../media/image177.png"/><Relationship Id="rId4" Type="http://schemas.openxmlformats.org/officeDocument/2006/relationships/image" Target="../media/image179.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endParaRPr lang="zh-CN" altLang="en-US"/>
          </a:p>
        </p:txBody>
      </p:sp>
      <p:sp>
        <p:nvSpPr>
          <p:cNvPr id="78853" name="标题 91"/>
          <p:cNvSpPr>
            <a:spLocks noGrp="1"/>
          </p:cNvSpPr>
          <p:nvPr>
            <p:ph type="title"/>
          </p:nvPr>
        </p:nvSpPr>
        <p:spPr>
          <a:xfrm>
            <a:off x="342900" y="2276872"/>
            <a:ext cx="8458200" cy="1044575"/>
          </a:xfrm>
        </p:spPr>
        <p:txBody>
          <a:bodyPr>
            <a:normAutofit/>
          </a:bodyPr>
          <a:lstStyle/>
          <a:p>
            <a:r>
              <a:rPr lang="zh-CN" altLang="en-US" dirty="0" smtClean="0">
                <a:latin typeface="微软雅黑" panose="020B0503020204020204" pitchFamily="34" charset="-122"/>
                <a:ea typeface="微软雅黑" panose="020B0503020204020204" pitchFamily="34" charset="-122"/>
              </a:rPr>
              <a:t>四大杀手级应用及其关键技术</a:t>
            </a:r>
            <a:endParaRPr lang="zh-CN" altLang="en-US" dirty="0">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55576" y="5036983"/>
            <a:ext cx="7920879" cy="1200329"/>
          </a:xfrm>
          <a:prstGeom prst="rect">
            <a:avLst/>
          </a:prstGeom>
          <a:noFill/>
          <a:ln w="9525">
            <a:noFill/>
            <a:miter lim="800000"/>
            <a:headEnd/>
            <a:tailEnd/>
          </a:ln>
        </p:spPr>
        <p:txBody>
          <a:bodyPr wrap="square">
            <a:spAutoFit/>
          </a:bodyPr>
          <a:lstStyle/>
          <a:p>
            <a:pPr algn="ctr"/>
            <a:r>
              <a:rPr kumimoji="1" lang="zh-CN" altLang="en-US" sz="2400" b="1" dirty="0" smtClean="0">
                <a:latin typeface="Times New Roman" panose="02020603050405020304" pitchFamily="18" charset="0"/>
                <a:ea typeface="隶书" pitchFamily="49" charset="-122"/>
                <a:cs typeface="Times New Roman" panose="02020603050405020304" pitchFamily="18" charset="0"/>
              </a:rPr>
              <a:t>20</a:t>
            </a:r>
            <a:r>
              <a:rPr kumimoji="1" lang="en-US" altLang="zh-CN" sz="2400" b="1" dirty="0" smtClean="0">
                <a:latin typeface="Times New Roman" panose="02020603050405020304" pitchFamily="18" charset="0"/>
                <a:ea typeface="隶书" pitchFamily="49" charset="-122"/>
                <a:cs typeface="Times New Roman" panose="02020603050405020304" pitchFamily="18" charset="0"/>
              </a:rPr>
              <a:t>14</a:t>
            </a:r>
            <a:r>
              <a:rPr kumimoji="1" lang="zh-CN" altLang="en-US" sz="2400" b="1" dirty="0" smtClean="0">
                <a:latin typeface="Times New Roman" panose="02020603050405020304" pitchFamily="18" charset="0"/>
                <a:ea typeface="隶书" pitchFamily="49" charset="-122"/>
                <a:cs typeface="Times New Roman" panose="02020603050405020304" pitchFamily="18" charset="0"/>
              </a:rPr>
              <a:t>年</a:t>
            </a:r>
            <a:r>
              <a:rPr kumimoji="1" lang="en-US" altLang="zh-CN" sz="2400" b="1" dirty="0">
                <a:latin typeface="Times New Roman" panose="02020603050405020304" pitchFamily="18" charset="0"/>
                <a:ea typeface="隶书" pitchFamily="49" charset="-122"/>
                <a:cs typeface="Times New Roman" panose="02020603050405020304" pitchFamily="18" charset="0"/>
              </a:rPr>
              <a:t>7</a:t>
            </a:r>
            <a:r>
              <a:rPr kumimoji="1" lang="zh-CN" altLang="en-US" sz="2400" b="1" dirty="0" smtClean="0">
                <a:latin typeface="Times New Roman" panose="02020603050405020304" pitchFamily="18" charset="0"/>
                <a:ea typeface="隶书" pitchFamily="49" charset="-122"/>
                <a:cs typeface="Times New Roman" panose="02020603050405020304" pitchFamily="18" charset="0"/>
              </a:rPr>
              <a:t>月</a:t>
            </a:r>
            <a:r>
              <a:rPr kumimoji="1" lang="en-US" altLang="zh-CN" sz="2400" b="1" dirty="0" smtClean="0">
                <a:latin typeface="Times New Roman" panose="02020603050405020304" pitchFamily="18" charset="0"/>
                <a:ea typeface="隶书" pitchFamily="49" charset="-122"/>
                <a:cs typeface="Times New Roman" panose="02020603050405020304" pitchFamily="18" charset="0"/>
              </a:rPr>
              <a:t>22</a:t>
            </a:r>
            <a:r>
              <a:rPr kumimoji="1" lang="zh-CN" altLang="en-US" sz="2400" b="1" dirty="0" smtClean="0">
                <a:latin typeface="Times New Roman" panose="02020603050405020304" pitchFamily="18" charset="0"/>
                <a:ea typeface="隶书" pitchFamily="49" charset="-122"/>
                <a:cs typeface="Times New Roman" panose="02020603050405020304" pitchFamily="18" charset="0"/>
              </a:rPr>
              <a:t>日</a:t>
            </a:r>
            <a:r>
              <a:rPr kumimoji="1" lang="zh-CN" altLang="en-US" sz="2400" b="1" dirty="0">
                <a:latin typeface="Times New Roman" panose="02020603050405020304" pitchFamily="18" charset="0"/>
                <a:ea typeface="隶书" pitchFamily="49" charset="-122"/>
                <a:cs typeface="Times New Roman" panose="02020603050405020304" pitchFamily="18" charset="0"/>
              </a:rPr>
              <a:t/>
            </a:r>
            <a:br>
              <a:rPr kumimoji="1" lang="zh-CN" altLang="en-US" sz="2400" b="1" dirty="0">
                <a:latin typeface="Times New Roman" panose="02020603050405020304" pitchFamily="18" charset="0"/>
                <a:ea typeface="隶书" pitchFamily="49" charset="-122"/>
                <a:cs typeface="Times New Roman" panose="02020603050405020304" pitchFamily="18" charset="0"/>
              </a:rPr>
            </a:br>
            <a:r>
              <a:rPr kumimoji="1" lang="zh-CN" altLang="en-US" sz="2400" dirty="0" smtClean="0">
                <a:latin typeface="Times New Roman" panose="02020603050405020304" pitchFamily="18" charset="0"/>
                <a:ea typeface="隶书" pitchFamily="49" charset="-122"/>
                <a:cs typeface="Times New Roman" panose="02020603050405020304" pitchFamily="18" charset="0"/>
              </a:rPr>
              <a:t>“移动学习”教育部</a:t>
            </a:r>
            <a:r>
              <a:rPr kumimoji="1" lang="en-US" altLang="zh-CN" sz="2400" dirty="0" smtClean="0">
                <a:latin typeface="Times New Roman" panose="02020603050405020304" pitchFamily="18" charset="0"/>
                <a:ea typeface="隶书" pitchFamily="49" charset="-122"/>
                <a:cs typeface="Times New Roman" panose="02020603050405020304" pitchFamily="18" charset="0"/>
              </a:rPr>
              <a:t>-</a:t>
            </a:r>
            <a:r>
              <a:rPr kumimoji="1" lang="zh-CN" altLang="en-US" sz="2400" dirty="0" smtClean="0">
                <a:latin typeface="Times New Roman" panose="02020603050405020304" pitchFamily="18" charset="0"/>
                <a:ea typeface="隶书" pitchFamily="49" charset="-122"/>
                <a:cs typeface="Times New Roman" panose="02020603050405020304" pitchFamily="18" charset="0"/>
              </a:rPr>
              <a:t>中国移动联合实验室</a:t>
            </a:r>
            <a:endParaRPr kumimoji="1" lang="en-US" altLang="zh-CN" sz="2400" dirty="0" smtClean="0">
              <a:latin typeface="Times New Roman" panose="02020603050405020304" pitchFamily="18" charset="0"/>
              <a:ea typeface="隶书" pitchFamily="49" charset="-122"/>
              <a:cs typeface="Times New Roman" panose="02020603050405020304" pitchFamily="18" charset="0"/>
            </a:endParaRPr>
          </a:p>
          <a:p>
            <a:pPr algn="ctr"/>
            <a:r>
              <a:rPr kumimoji="1" lang="zh-CN" altLang="en-US" sz="2400" dirty="0" smtClean="0">
                <a:latin typeface="Times New Roman" panose="02020603050405020304" pitchFamily="18" charset="0"/>
                <a:ea typeface="隶书" pitchFamily="49" charset="-122"/>
                <a:cs typeface="Times New Roman" panose="02020603050405020304" pitchFamily="18" charset="0"/>
              </a:rPr>
              <a:t>北京师范大学教育技术学院</a:t>
            </a:r>
            <a:endParaRPr kumimoji="1" lang="zh-CN" altLang="en-US" sz="3100" dirty="0">
              <a:latin typeface="隶书" pitchFamily="49" charset="-122"/>
              <a:ea typeface="隶书" pitchFamily="49" charset="-122"/>
            </a:endParaRPr>
          </a:p>
        </p:txBody>
      </p:sp>
    </p:spTree>
    <p:extLst>
      <p:ext uri="{BB962C8B-B14F-4D97-AF65-F5344CB8AC3E}">
        <p14:creationId xmlns:p14="http://schemas.microsoft.com/office/powerpoint/2010/main" val="385648978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a:spLocks/>
          </p:cNvSpPr>
          <p:nvPr/>
        </p:nvSpPr>
        <p:spPr bwMode="gray">
          <a:xfrm>
            <a:off x="5220072" y="1488711"/>
            <a:ext cx="1584000" cy="998992"/>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chemeClr val="accent5">
                  <a:lumMod val="75000"/>
                </a:schemeClr>
              </a:gs>
              <a:gs pos="100000">
                <a:srgbClr val="6BBD46">
                  <a:alpha val="0"/>
                </a:srgbClr>
              </a:gs>
            </a:gsLst>
            <a:lin ang="10800000" scaled="1"/>
          </a:gradFill>
          <a:ln w="9525" cap="flat" cmpd="sng" algn="ctr">
            <a:gradFill flip="none" rotWithShape="1">
              <a:gsLst>
                <a:gs pos="25000">
                  <a:srgbClr val="525051"/>
                </a:gs>
                <a:gs pos="65000">
                  <a:srgbClr val="525051">
                    <a:alpha val="0"/>
                  </a:srgbClr>
                </a:gs>
              </a:gsLst>
              <a:lin ang="10800000" scaled="1"/>
              <a:tileRect/>
            </a:gradFill>
            <a:prstDash val="solid"/>
            <a:headEnd type="none" w="med" len="med"/>
            <a:tailEnd type="none" w="med" len="med"/>
          </a:ln>
          <a:effectLst>
            <a:outerShdw blurRad="101600" dist="76200" dir="2700000" algn="tl" rotWithShape="0">
              <a:prstClr val="black">
                <a:alpha val="40000"/>
              </a:prstClr>
            </a:outerShdw>
          </a:effectLst>
        </p:spPr>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defTabSz="685848"/>
            <a:endParaRPr lang="zh-CN" altLang="en-US" sz="1700" kern="0">
              <a:gradFill>
                <a:gsLst>
                  <a:gs pos="0">
                    <a:srgbClr val="FFFFFF"/>
                  </a:gs>
                  <a:gs pos="100000">
                    <a:srgbClr val="FFFFFF"/>
                  </a:gs>
                </a:gsLst>
                <a:lin ang="5400000" scaled="0"/>
              </a:gradFill>
              <a:latin typeface="Segoe UI" pitchFamily="34" charset="0"/>
            </a:endParaRPr>
          </a:p>
        </p:txBody>
      </p:sp>
      <p:sp>
        <p:nvSpPr>
          <p:cNvPr id="8" name="AutoShape 7"/>
          <p:cNvSpPr>
            <a:spLocks noChangeArrowheads="1"/>
          </p:cNvSpPr>
          <p:nvPr/>
        </p:nvSpPr>
        <p:spPr bwMode="auto">
          <a:xfrm flipH="1">
            <a:off x="3675041" y="2378085"/>
            <a:ext cx="57317" cy="124874"/>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3" name="Freeform 12"/>
          <p:cNvSpPr>
            <a:spLocks/>
          </p:cNvSpPr>
          <p:nvPr/>
        </p:nvSpPr>
        <p:spPr bwMode="gray">
          <a:xfrm>
            <a:off x="2339752" y="1475870"/>
            <a:ext cx="1584000" cy="1000364"/>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a:gsLst>
              <a:gs pos="0">
                <a:schemeClr val="accent5">
                  <a:lumMod val="75000"/>
                </a:schemeClr>
              </a:gs>
              <a:gs pos="100000">
                <a:srgbClr val="6BBD46">
                  <a:alpha val="0"/>
                </a:srgbClr>
              </a:gs>
            </a:gsLst>
            <a:lin ang="10800000" scaled="1"/>
          </a:gradFill>
          <a:ln w="9525" cap="flat" cmpd="sng" algn="ctr">
            <a:gradFill flip="none" rotWithShape="1">
              <a:gsLst>
                <a:gs pos="25000">
                  <a:srgbClr val="525051"/>
                </a:gs>
                <a:gs pos="65000">
                  <a:srgbClr val="525051">
                    <a:alpha val="0"/>
                  </a:srgbClr>
                </a:gs>
              </a:gsLst>
              <a:lin ang="10800000" scaled="1"/>
              <a:tileRect/>
            </a:gradFill>
            <a:prstDash val="solid"/>
            <a:headEnd type="none" w="med" len="med"/>
            <a:tailEnd type="none" w="med" len="med"/>
          </a:ln>
          <a:effectLst>
            <a:outerShdw blurRad="101600" dist="76200" dir="2700000" algn="tl" rotWithShape="0">
              <a:prstClr val="black">
                <a:alpha val="40000"/>
              </a:prstClr>
            </a:outerShdw>
          </a:effectLst>
        </p:spPr>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defTabSz="685848"/>
            <a:endParaRPr lang="zh-CN" altLang="en-US" sz="1700" kern="0">
              <a:gradFill>
                <a:gsLst>
                  <a:gs pos="0">
                    <a:srgbClr val="FFFFFF"/>
                  </a:gs>
                  <a:gs pos="100000">
                    <a:srgbClr val="FFFFFF"/>
                  </a:gs>
                </a:gsLst>
                <a:lin ang="5400000" scaled="0"/>
              </a:gradFill>
              <a:latin typeface="Segoe UI" pitchFamily="34" charset="0"/>
            </a:endParaRPr>
          </a:p>
        </p:txBody>
      </p:sp>
      <p:grpSp>
        <p:nvGrpSpPr>
          <p:cNvPr id="16" name="Group 15"/>
          <p:cNvGrpSpPr>
            <a:grpSpLocks/>
          </p:cNvGrpSpPr>
          <p:nvPr/>
        </p:nvGrpSpPr>
        <p:grpSpPr bwMode="auto">
          <a:xfrm>
            <a:off x="730391" y="2280799"/>
            <a:ext cx="1951301" cy="1995576"/>
            <a:chOff x="526" y="1836"/>
            <a:chExt cx="1532" cy="1707"/>
          </a:xfrm>
        </p:grpSpPr>
        <p:sp>
          <p:nvSpPr>
            <p:cNvPr id="17" name="AutoShape 16"/>
            <p:cNvSpPr>
              <a:spLocks noChangeArrowheads="1"/>
            </p:cNvSpPr>
            <p:nvPr/>
          </p:nvSpPr>
          <p:spPr bwMode="auto">
            <a:xfrm>
              <a:off x="526" y="1942"/>
              <a:ext cx="1526" cy="1601"/>
            </a:xfrm>
            <a:prstGeom prst="roundRect">
              <a:avLst>
                <a:gd name="adj" fmla="val 4690"/>
              </a:avLst>
            </a:prstGeom>
            <a:noFill/>
            <a:ln w="28575">
              <a:solidFill>
                <a:schemeClr val="accent5">
                  <a:lumMod val="75000"/>
                </a:schemeClr>
              </a:solidFill>
              <a:round/>
              <a:headEnd/>
              <a:tailEnd/>
            </a:ln>
          </p:spPr>
          <p:txBody>
            <a:bodyPr wrap="none" anchor="ctr"/>
            <a:lstStyle/>
            <a:p>
              <a:endParaRPr lang="zh-CN" altLang="en-US"/>
            </a:p>
          </p:txBody>
        </p:sp>
        <p:sp>
          <p:nvSpPr>
            <p:cNvPr id="18" name="AutoShape 17"/>
            <p:cNvSpPr>
              <a:spLocks noChangeArrowheads="1"/>
            </p:cNvSpPr>
            <p:nvPr/>
          </p:nvSpPr>
          <p:spPr bwMode="gray">
            <a:xfrm>
              <a:off x="712" y="1852"/>
              <a:ext cx="1174" cy="208"/>
            </a:xfrm>
            <a:prstGeom prst="roundRect">
              <a:avLst>
                <a:gd name="adj" fmla="val 50000"/>
              </a:avLst>
            </a:prstGeom>
            <a:gradFill flip="none" rotWithShape="1">
              <a:gsLst>
                <a:gs pos="0">
                  <a:schemeClr val="accent5">
                    <a:lumMod val="75000"/>
                  </a:schemeClr>
                </a:gs>
                <a:gs pos="100000">
                  <a:schemeClr val="accent5">
                    <a:lumMod val="75000"/>
                  </a:schemeClr>
                </a:gs>
                <a:gs pos="50000">
                  <a:schemeClr val="accent5">
                    <a:lumMod val="50000"/>
                  </a:schemeClr>
                </a:gs>
              </a:gsLst>
              <a:lin ang="5400000" scaled="1"/>
              <a:tileRect/>
            </a:gradFill>
            <a:ln w="9525">
              <a:noFill/>
              <a:round/>
              <a:headEnd/>
              <a:tailEnd/>
            </a:ln>
            <a:effectLst/>
          </p:spPr>
          <p:txBody>
            <a:bodyPr wrap="none" anchor="ctr"/>
            <a:lstStyle/>
            <a:p>
              <a:pPr>
                <a:defRPr/>
              </a:pPr>
              <a:endParaRPr lang="zh-CN" altLang="en-US"/>
            </a:p>
          </p:txBody>
        </p:sp>
        <p:sp>
          <p:nvSpPr>
            <p:cNvPr id="19" name="AutoShape 18"/>
            <p:cNvSpPr>
              <a:spLocks noChangeArrowheads="1"/>
            </p:cNvSpPr>
            <p:nvPr/>
          </p:nvSpPr>
          <p:spPr bwMode="auto">
            <a:xfrm flipH="1">
              <a:off x="1773" y="1897"/>
              <a:ext cx="45" cy="91"/>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20" name="AutoShape 19"/>
            <p:cNvSpPr>
              <a:spLocks noChangeArrowheads="1"/>
            </p:cNvSpPr>
            <p:nvPr/>
          </p:nvSpPr>
          <p:spPr bwMode="auto">
            <a:xfrm flipH="1">
              <a:off x="776" y="1897"/>
              <a:ext cx="46" cy="91"/>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21" name="Text Box 20"/>
            <p:cNvSpPr txBox="1">
              <a:spLocks noChangeArrowheads="1"/>
            </p:cNvSpPr>
            <p:nvPr/>
          </p:nvSpPr>
          <p:spPr bwMode="gray">
            <a:xfrm>
              <a:off x="940" y="1836"/>
              <a:ext cx="709" cy="263"/>
            </a:xfrm>
            <a:prstGeom prst="rect">
              <a:avLst/>
            </a:prstGeom>
            <a:noFill/>
            <a:ln w="9525" algn="ctr">
              <a:noFill/>
              <a:miter lim="800000"/>
              <a:headEnd/>
              <a:tailEnd/>
            </a:ln>
          </p:spPr>
          <p:txBody>
            <a:bodyPr wrap="none">
              <a:spAutoFit/>
            </a:bodyPr>
            <a:lstStyle/>
            <a:p>
              <a:pPr algn="ctr" eaLnBrk="0" hangingPunct="0"/>
              <a:r>
                <a:rPr lang="zh-CN" altLang="en-US" sz="1400" dirty="0">
                  <a:solidFill>
                    <a:schemeClr val="bg1"/>
                  </a:solidFill>
                  <a:latin typeface="微软雅黑" pitchFamily="34" charset="-122"/>
                  <a:ea typeface="微软雅黑" pitchFamily="34" charset="-122"/>
                </a:rPr>
                <a:t>如何选择</a:t>
              </a:r>
              <a:endParaRPr lang="en-US" altLang="zh-CN" sz="1400" dirty="0">
                <a:solidFill>
                  <a:schemeClr val="bg1"/>
                </a:solidFill>
                <a:latin typeface="微软雅黑" pitchFamily="34" charset="-122"/>
                <a:ea typeface="微软雅黑" pitchFamily="34" charset="-122"/>
              </a:endParaRPr>
            </a:p>
          </p:txBody>
        </p:sp>
        <p:sp>
          <p:nvSpPr>
            <p:cNvPr id="22" name="Text Box 21"/>
            <p:cNvSpPr txBox="1">
              <a:spLocks noChangeArrowheads="1"/>
            </p:cNvSpPr>
            <p:nvPr/>
          </p:nvSpPr>
          <p:spPr bwMode="auto">
            <a:xfrm>
              <a:off x="566" y="2183"/>
              <a:ext cx="1492" cy="1027"/>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latin typeface="微软雅黑" pitchFamily="34" charset="-122"/>
                  <a:ea typeface="微软雅黑" pitchFamily="34" charset="-122"/>
                </a:rPr>
                <a:t>如何大幅减少从海量资源中寻找优质资源的时间和工作量？</a:t>
              </a:r>
            </a:p>
          </p:txBody>
        </p:sp>
      </p:grpSp>
      <p:grpSp>
        <p:nvGrpSpPr>
          <p:cNvPr id="47" name="组合 46"/>
          <p:cNvGrpSpPr/>
          <p:nvPr/>
        </p:nvGrpSpPr>
        <p:grpSpPr>
          <a:xfrm>
            <a:off x="3588740" y="2280799"/>
            <a:ext cx="1945824" cy="2002911"/>
            <a:chOff x="4419239" y="3347872"/>
            <a:chExt cx="1945824" cy="2002911"/>
          </a:xfrm>
        </p:grpSpPr>
        <p:sp>
          <p:nvSpPr>
            <p:cNvPr id="5" name="AutoShape 4"/>
            <p:cNvSpPr>
              <a:spLocks noChangeArrowheads="1"/>
            </p:cNvSpPr>
            <p:nvPr/>
          </p:nvSpPr>
          <p:spPr bwMode="auto">
            <a:xfrm>
              <a:off x="4419239" y="3478783"/>
              <a:ext cx="1944000" cy="1872000"/>
            </a:xfrm>
            <a:prstGeom prst="roundRect">
              <a:avLst>
                <a:gd name="adj" fmla="val 4690"/>
              </a:avLst>
            </a:prstGeom>
            <a:noFill/>
            <a:ln w="28575">
              <a:solidFill>
                <a:schemeClr val="accent5">
                  <a:lumMod val="75000"/>
                </a:schemeClr>
              </a:solidFill>
              <a:round/>
              <a:headEnd/>
              <a:tailEnd/>
            </a:ln>
          </p:spPr>
          <p:txBody>
            <a:bodyPr wrap="none" anchor="ctr"/>
            <a:lstStyle/>
            <a:p>
              <a:endParaRPr lang="zh-CN" altLang="en-US"/>
            </a:p>
          </p:txBody>
        </p:sp>
        <p:sp>
          <p:nvSpPr>
            <p:cNvPr id="23" name="Text Box 22"/>
            <p:cNvSpPr txBox="1">
              <a:spLocks noChangeArrowheads="1"/>
            </p:cNvSpPr>
            <p:nvPr/>
          </p:nvSpPr>
          <p:spPr bwMode="auto">
            <a:xfrm>
              <a:off x="4471491" y="3768501"/>
              <a:ext cx="1893572" cy="1200329"/>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latin typeface="微软雅黑" pitchFamily="34" charset="-122"/>
                  <a:ea typeface="微软雅黑" pitchFamily="34" charset="-122"/>
                </a:rPr>
                <a:t>如何将大量无序的资源形成逻辑化、结构化的组织？</a:t>
              </a:r>
            </a:p>
          </p:txBody>
        </p:sp>
        <p:sp>
          <p:nvSpPr>
            <p:cNvPr id="6" name="AutoShape 5"/>
            <p:cNvSpPr>
              <a:spLocks noChangeArrowheads="1"/>
            </p:cNvSpPr>
            <p:nvPr/>
          </p:nvSpPr>
          <p:spPr bwMode="gray">
            <a:xfrm>
              <a:off x="4645626" y="3368458"/>
              <a:ext cx="1495318" cy="240830"/>
            </a:xfrm>
            <a:prstGeom prst="roundRect">
              <a:avLst>
                <a:gd name="adj" fmla="val 50000"/>
              </a:avLst>
            </a:prstGeom>
            <a:gradFill flip="none" rotWithShape="1">
              <a:gsLst>
                <a:gs pos="0">
                  <a:schemeClr val="accent5">
                    <a:lumMod val="75000"/>
                  </a:schemeClr>
                </a:gs>
                <a:gs pos="100000">
                  <a:schemeClr val="accent5">
                    <a:lumMod val="75000"/>
                  </a:schemeClr>
                </a:gs>
                <a:gs pos="50000">
                  <a:schemeClr val="accent5">
                    <a:lumMod val="50000"/>
                  </a:schemeClr>
                </a:gs>
              </a:gsLst>
              <a:lin ang="5400000" scaled="1"/>
              <a:tileRect/>
            </a:gradFill>
            <a:ln w="9525">
              <a:noFill/>
              <a:round/>
              <a:headEnd/>
              <a:tailEnd/>
            </a:ln>
            <a:effectLst/>
          </p:spPr>
          <p:txBody>
            <a:bodyPr wrap="none" anchor="ctr"/>
            <a:lstStyle/>
            <a:p>
              <a:endParaRPr lang="zh-CN" altLang="en-US"/>
            </a:p>
          </p:txBody>
        </p:sp>
        <p:sp>
          <p:nvSpPr>
            <p:cNvPr id="7" name="AutoShape 6"/>
            <p:cNvSpPr>
              <a:spLocks noChangeArrowheads="1"/>
            </p:cNvSpPr>
            <p:nvPr/>
          </p:nvSpPr>
          <p:spPr bwMode="auto">
            <a:xfrm flipH="1">
              <a:off x="5968053" y="3416727"/>
              <a:ext cx="58590" cy="106064"/>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4" name="Text Box 13"/>
            <p:cNvSpPr txBox="1">
              <a:spLocks noChangeArrowheads="1"/>
            </p:cNvSpPr>
            <p:nvPr/>
          </p:nvSpPr>
          <p:spPr bwMode="gray">
            <a:xfrm>
              <a:off x="4972052" y="3347872"/>
              <a:ext cx="902811" cy="307777"/>
            </a:xfrm>
            <a:prstGeom prst="rect">
              <a:avLst/>
            </a:prstGeom>
            <a:noFill/>
            <a:ln w="9525" algn="ctr">
              <a:noFill/>
              <a:miter lim="800000"/>
              <a:headEnd/>
              <a:tailEnd/>
            </a:ln>
          </p:spPr>
          <p:txBody>
            <a:bodyPr wrap="none">
              <a:spAutoFit/>
            </a:bodyPr>
            <a:lstStyle>
              <a:defPPr>
                <a:defRPr lang="zh-CN"/>
              </a:defPPr>
              <a:lvl1pPr algn="ctr" eaLnBrk="0" hangingPunct="0">
                <a:defRPr sz="1400">
                  <a:solidFill>
                    <a:schemeClr val="bg1"/>
                  </a:solidFill>
                  <a:latin typeface="微软雅黑" pitchFamily="34" charset="-122"/>
                  <a:ea typeface="微软雅黑" pitchFamily="34" charset="-122"/>
                </a:defRPr>
              </a:lvl1pPr>
            </a:lstStyle>
            <a:p>
              <a:r>
                <a:rPr lang="zh-CN" altLang="en-US" dirty="0"/>
                <a:t>如何组织</a:t>
              </a:r>
              <a:endParaRPr lang="en-US" altLang="zh-CN" dirty="0"/>
            </a:p>
          </p:txBody>
        </p:sp>
        <p:sp>
          <p:nvSpPr>
            <p:cNvPr id="41" name="AutoShape 6"/>
            <p:cNvSpPr>
              <a:spLocks noChangeArrowheads="1"/>
            </p:cNvSpPr>
            <p:nvPr/>
          </p:nvSpPr>
          <p:spPr bwMode="auto">
            <a:xfrm flipH="1">
              <a:off x="4783029" y="3412459"/>
              <a:ext cx="58590" cy="106064"/>
            </a:xfrm>
            <a:prstGeom prst="octagon">
              <a:avLst>
                <a:gd name="adj" fmla="val 29287"/>
              </a:avLst>
            </a:prstGeom>
            <a:solidFill>
              <a:schemeClr val="bg1"/>
            </a:solidFill>
            <a:ln w="9525">
              <a:noFill/>
              <a:miter lim="800000"/>
              <a:headEnd/>
              <a:tailEnd/>
            </a:ln>
          </p:spPr>
          <p:txBody>
            <a:bodyPr wrap="none" anchor="ctr"/>
            <a:lstStyle/>
            <a:p>
              <a:endParaRPr lang="zh-CN" altLang="en-US"/>
            </a:p>
          </p:txBody>
        </p:sp>
      </p:grpSp>
      <p:grpSp>
        <p:nvGrpSpPr>
          <p:cNvPr id="48" name="组合 47"/>
          <p:cNvGrpSpPr/>
          <p:nvPr/>
        </p:nvGrpSpPr>
        <p:grpSpPr>
          <a:xfrm>
            <a:off x="6421487" y="2280799"/>
            <a:ext cx="1966937" cy="2033655"/>
            <a:chOff x="6750888" y="2843816"/>
            <a:chExt cx="1966937" cy="2033655"/>
          </a:xfrm>
        </p:grpSpPr>
        <p:sp>
          <p:nvSpPr>
            <p:cNvPr id="9" name="AutoShape 8"/>
            <p:cNvSpPr>
              <a:spLocks noChangeArrowheads="1"/>
            </p:cNvSpPr>
            <p:nvPr/>
          </p:nvSpPr>
          <p:spPr bwMode="auto">
            <a:xfrm>
              <a:off x="6750888" y="3005471"/>
              <a:ext cx="1944000" cy="1872000"/>
            </a:xfrm>
            <a:prstGeom prst="roundRect">
              <a:avLst>
                <a:gd name="adj" fmla="val 4690"/>
              </a:avLst>
            </a:prstGeom>
            <a:noFill/>
            <a:ln w="28575">
              <a:solidFill>
                <a:schemeClr val="accent5">
                  <a:lumMod val="75000"/>
                </a:schemeClr>
              </a:solidFill>
              <a:round/>
              <a:headEnd/>
              <a:tailEnd/>
            </a:ln>
          </p:spPr>
          <p:txBody>
            <a:bodyPr wrap="none" anchor="ctr"/>
            <a:lstStyle/>
            <a:p>
              <a:endParaRPr lang="zh-CN" altLang="en-US"/>
            </a:p>
          </p:txBody>
        </p:sp>
        <p:sp>
          <p:nvSpPr>
            <p:cNvPr id="24" name="Text Box 23"/>
            <p:cNvSpPr txBox="1">
              <a:spLocks noChangeArrowheads="1"/>
            </p:cNvSpPr>
            <p:nvPr/>
          </p:nvSpPr>
          <p:spPr bwMode="auto">
            <a:xfrm>
              <a:off x="6806925" y="3256749"/>
              <a:ext cx="1910900" cy="1477328"/>
            </a:xfrm>
            <a:prstGeom prst="rect">
              <a:avLst/>
            </a:prstGeom>
            <a:noFill/>
            <a:ln w="9525" algn="ctr">
              <a:noFill/>
              <a:miter lim="800000"/>
              <a:headEnd/>
              <a:tailEnd/>
            </a:ln>
          </p:spPr>
          <p:txBody>
            <a:bodyPr wrap="square">
              <a:spAutoFit/>
            </a:bodyPr>
            <a:lstStyle/>
            <a:p>
              <a:pPr eaLnBrk="0" hangingPunct="0"/>
              <a:r>
                <a:rPr lang="zh-CN" altLang="en-US" dirty="0">
                  <a:solidFill>
                    <a:srgbClr val="000000"/>
                  </a:solidFill>
                  <a:latin typeface="微软雅黑" pitchFamily="34" charset="-122"/>
                  <a:ea typeface="微软雅黑" pitchFamily="34" charset="-122"/>
                </a:rPr>
                <a:t>对于复杂的资源结构，如何提供可视化、适应性的导航，减少用户的认知负荷？</a:t>
              </a:r>
            </a:p>
          </p:txBody>
        </p:sp>
        <p:sp>
          <p:nvSpPr>
            <p:cNvPr id="10" name="AutoShape 9"/>
            <p:cNvSpPr>
              <a:spLocks noChangeArrowheads="1"/>
            </p:cNvSpPr>
            <p:nvPr/>
          </p:nvSpPr>
          <p:spPr bwMode="gray">
            <a:xfrm>
              <a:off x="6985999" y="2867943"/>
              <a:ext cx="1495318" cy="235294"/>
            </a:xfrm>
            <a:prstGeom prst="roundRect">
              <a:avLst>
                <a:gd name="adj" fmla="val 50000"/>
              </a:avLst>
            </a:prstGeom>
            <a:gradFill flip="none" rotWithShape="1">
              <a:gsLst>
                <a:gs pos="0">
                  <a:schemeClr val="accent5">
                    <a:lumMod val="75000"/>
                  </a:schemeClr>
                </a:gs>
                <a:gs pos="100000">
                  <a:schemeClr val="accent5">
                    <a:lumMod val="75000"/>
                  </a:schemeClr>
                </a:gs>
                <a:gs pos="50000">
                  <a:schemeClr val="accent5">
                    <a:lumMod val="50000"/>
                  </a:schemeClr>
                </a:gs>
              </a:gsLst>
              <a:lin ang="5400000" scaled="1"/>
              <a:tileRect/>
            </a:gradFill>
            <a:ln w="9525">
              <a:noFill/>
              <a:round/>
              <a:headEnd/>
              <a:tailEnd/>
            </a:ln>
            <a:effectLst/>
          </p:spPr>
          <p:txBody>
            <a:bodyPr wrap="none" anchor="ctr"/>
            <a:lstStyle/>
            <a:p>
              <a:endParaRPr lang="zh-CN" altLang="en-US"/>
            </a:p>
          </p:txBody>
        </p:sp>
        <p:sp>
          <p:nvSpPr>
            <p:cNvPr id="11" name="AutoShape 10"/>
            <p:cNvSpPr>
              <a:spLocks noChangeArrowheads="1"/>
            </p:cNvSpPr>
            <p:nvPr/>
          </p:nvSpPr>
          <p:spPr bwMode="auto">
            <a:xfrm flipH="1">
              <a:off x="8317636" y="2911646"/>
              <a:ext cx="57317" cy="104098"/>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5" name="Text Box 14"/>
            <p:cNvSpPr txBox="1">
              <a:spLocks noChangeArrowheads="1"/>
            </p:cNvSpPr>
            <p:nvPr/>
          </p:nvSpPr>
          <p:spPr bwMode="gray">
            <a:xfrm>
              <a:off x="7227784" y="2843816"/>
              <a:ext cx="1049525" cy="307777"/>
            </a:xfrm>
            <a:prstGeom prst="rect">
              <a:avLst/>
            </a:prstGeom>
            <a:noFill/>
            <a:ln w="9525" algn="ctr">
              <a:noFill/>
              <a:miter lim="800000"/>
              <a:headEnd/>
              <a:tailEnd/>
            </a:ln>
          </p:spPr>
          <p:txBody>
            <a:bodyPr wrap="square">
              <a:spAutoFit/>
            </a:bodyPr>
            <a:lstStyle/>
            <a:p>
              <a:pPr algn="ctr" eaLnBrk="0" hangingPunct="0"/>
              <a:r>
                <a:rPr lang="zh-CN" altLang="en-US" sz="1400" dirty="0" smtClean="0">
                  <a:solidFill>
                    <a:srgbClr val="FFFFFF"/>
                  </a:solidFill>
                  <a:latin typeface="微软雅黑" pitchFamily="34" charset="-122"/>
                  <a:ea typeface="微软雅黑" pitchFamily="34" charset="-122"/>
                </a:rPr>
                <a:t>如何</a:t>
              </a:r>
              <a:r>
                <a:rPr lang="zh-CN" altLang="en-US" sz="1400" dirty="0">
                  <a:solidFill>
                    <a:schemeClr val="bg1"/>
                  </a:solidFill>
                  <a:latin typeface="微软雅黑" pitchFamily="34" charset="-122"/>
                  <a:ea typeface="微软雅黑" pitchFamily="34" charset="-122"/>
                </a:rPr>
                <a:t>导航</a:t>
              </a:r>
              <a:endParaRPr lang="en-US" altLang="zh-CN" sz="1400" dirty="0">
                <a:solidFill>
                  <a:schemeClr val="bg1"/>
                </a:solidFill>
                <a:latin typeface="微软雅黑" pitchFamily="34" charset="-122"/>
                <a:ea typeface="微软雅黑" pitchFamily="34" charset="-122"/>
              </a:endParaRPr>
            </a:p>
          </p:txBody>
        </p:sp>
        <p:sp>
          <p:nvSpPr>
            <p:cNvPr id="43" name="AutoShape 10"/>
            <p:cNvSpPr>
              <a:spLocks noChangeArrowheads="1"/>
            </p:cNvSpPr>
            <p:nvPr/>
          </p:nvSpPr>
          <p:spPr bwMode="auto">
            <a:xfrm flipH="1">
              <a:off x="7137610" y="2924849"/>
              <a:ext cx="57317" cy="104098"/>
            </a:xfrm>
            <a:prstGeom prst="octagon">
              <a:avLst>
                <a:gd name="adj" fmla="val 29287"/>
              </a:avLst>
            </a:prstGeom>
            <a:solidFill>
              <a:schemeClr val="bg1"/>
            </a:solidFill>
            <a:ln w="9525">
              <a:noFill/>
              <a:miter lim="800000"/>
              <a:headEnd/>
              <a:tailEnd/>
            </a:ln>
          </p:spPr>
          <p:txBody>
            <a:bodyPr wrap="none" anchor="ctr"/>
            <a:lstStyle/>
            <a:p>
              <a:endParaRPr lang="zh-CN" altLang="en-US"/>
            </a:p>
          </p:txBody>
        </p:sp>
      </p:grpSp>
      <p:sp>
        <p:nvSpPr>
          <p:cNvPr id="50" name="标题 8"/>
          <p:cNvSpPr txBox="1">
            <a:spLocks/>
          </p:cNvSpPr>
          <p:nvPr/>
        </p:nvSpPr>
        <p:spPr>
          <a:xfrm>
            <a:off x="725982" y="185099"/>
            <a:ext cx="436803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黑体" pitchFamily="49" charset="-122"/>
                <a:ea typeface="黑体" pitchFamily="49" charset="-122"/>
              </a:rPr>
              <a:t>优质资源获取的解决思路</a:t>
            </a:r>
            <a:endParaRPr lang="zh-CN" altLang="en-US" sz="2800" dirty="0">
              <a:latin typeface="黑体" pitchFamily="49" charset="-122"/>
              <a:ea typeface="黑体" pitchFamily="49" charset="-122"/>
            </a:endParaRPr>
          </a:p>
        </p:txBody>
      </p:sp>
      <p:pic>
        <p:nvPicPr>
          <p:cNvPr id="2050" name="Picture 2" descr="F:\learning\PPT\PPT相关资源\图片\商务类图片\商务汇总图片\商务汇总图片\精选\21\精选42（www.rapidbbs.cn） (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2813" y="4657063"/>
            <a:ext cx="2440290" cy="17082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learning\PPT\PPT相关资源\图片\商务类图片\商务汇总图片\商务汇总图片\精选\19\精选39（www.rapidbbs.cn） (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809" y="4729070"/>
            <a:ext cx="2212822" cy="14973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182" y="4430289"/>
            <a:ext cx="2430609" cy="207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38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fade">
                                      <p:cBhvr>
                                        <p:cTn id="11" dur="500"/>
                                        <p:tgtEl>
                                          <p:spTgt spid="20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052"/>
                                        </p:tgtEl>
                                        <p:attrNameLst>
                                          <p:attrName>style.visibility</p:attrName>
                                        </p:attrNameLst>
                                      </p:cBhvr>
                                      <p:to>
                                        <p:strVal val="visible"/>
                                      </p:to>
                                    </p:set>
                                    <p:animEffect transition="in" filter="fade">
                                      <p:cBhvr>
                                        <p:cTn id="3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7240" y="260648"/>
            <a:ext cx="4834880" cy="562074"/>
          </a:xfrm>
        </p:spPr>
        <p:txBody>
          <a:bodyPr>
            <a:normAutofit/>
          </a:bodyPr>
          <a:lstStyle/>
          <a:p>
            <a:r>
              <a:rPr lang="zh-CN" altLang="en-US" sz="2800" dirty="0">
                <a:latin typeface="微软雅黑" panose="020B0503020204020204" pitchFamily="34" charset="-122"/>
                <a:ea typeface="微软雅黑" panose="020B0503020204020204" pitchFamily="34" charset="-122"/>
              </a:rPr>
              <a:t>教师资源个性化</a:t>
            </a:r>
            <a:r>
              <a:rPr lang="zh-CN" altLang="en-US" sz="2800" dirty="0" smtClean="0">
                <a:latin typeface="微软雅黑" panose="020B0503020204020204" pitchFamily="34" charset="-122"/>
                <a:ea typeface="微软雅黑" panose="020B0503020204020204" pitchFamily="34" charset="-122"/>
              </a:rPr>
              <a:t>推荐实现</a:t>
            </a:r>
            <a:r>
              <a:rPr lang="zh-CN" altLang="en-US" sz="2800" dirty="0" smtClean="0">
                <a:latin typeface="微软雅黑" panose="020B0503020204020204" pitchFamily="34" charset="-122"/>
                <a:ea typeface="微软雅黑" panose="020B0503020204020204" pitchFamily="34" charset="-122"/>
              </a:rPr>
              <a:t>逻辑</a:t>
            </a:r>
            <a:endParaRPr lang="zh-CN" altLang="en-US" sz="28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56947" y="1600200"/>
            <a:ext cx="6630105" cy="4525963"/>
          </a:xfrm>
        </p:spPr>
      </p:pic>
    </p:spTree>
    <p:extLst>
      <p:ext uri="{BB962C8B-B14F-4D97-AF65-F5344CB8AC3E}">
        <p14:creationId xmlns:p14="http://schemas.microsoft.com/office/powerpoint/2010/main" val="9034825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331640" y="7647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920320305"/>
              </p:ext>
            </p:extLst>
          </p:nvPr>
        </p:nvGraphicFramePr>
        <p:xfrm>
          <a:off x="467543" y="1268760"/>
          <a:ext cx="8309773" cy="4624800"/>
        </p:xfrm>
        <a:graphic>
          <a:graphicData uri="http://schemas.openxmlformats.org/presentationml/2006/ole">
            <mc:AlternateContent xmlns:mc="http://schemas.openxmlformats.org/markup-compatibility/2006">
              <mc:Choice xmlns:v="urn:schemas-microsoft-com:vml" Requires="v">
                <p:oleObj spid="_x0000_s58429" name="Visio" r:id="rId4" imgW="5848920" imgH="3255573" progId="Visio.Drawing.11">
                  <p:embed/>
                </p:oleObj>
              </mc:Choice>
              <mc:Fallback>
                <p:oleObj name="Visio" r:id="rId4" imgW="5848920" imgH="325557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3" y="1268760"/>
                        <a:ext cx="8309773" cy="4624800"/>
                      </a:xfrm>
                      <a:prstGeom prst="rect">
                        <a:avLst/>
                      </a:prstGeom>
                      <a:noFill/>
                    </p:spPr>
                  </p:pic>
                </p:oleObj>
              </mc:Fallback>
            </mc:AlternateContent>
          </a:graphicData>
        </a:graphic>
      </p:graphicFrame>
      <p:sp>
        <p:nvSpPr>
          <p:cNvPr id="4" name="矩形 3"/>
          <p:cNvSpPr/>
          <p:nvPr/>
        </p:nvSpPr>
        <p:spPr>
          <a:xfrm>
            <a:off x="851406" y="231903"/>
            <a:ext cx="3775393" cy="523220"/>
          </a:xfrm>
          <a:prstGeom prst="rect">
            <a:avLst/>
          </a:prstGeom>
        </p:spPr>
        <p:txBody>
          <a:bodyPr wrap="none">
            <a:spAutoFit/>
          </a:bodyPr>
          <a:lstStyle/>
          <a:p>
            <a:r>
              <a:rPr lang="zh-CN" altLang="zh-CN" sz="2800" dirty="0" smtClean="0">
                <a:latin typeface="微软雅黑" panose="020B0503020204020204" pitchFamily="34" charset="-122"/>
                <a:ea typeface="微软雅黑" panose="020B0503020204020204" pitchFamily="34" charset="-122"/>
                <a:cs typeface="Times New Roman" panose="02020603050405020304" pitchFamily="18" charset="0"/>
              </a:rPr>
              <a:t>资源</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800" dirty="0" smtClean="0">
                <a:latin typeface="微软雅黑" panose="020B0503020204020204" pitchFamily="34" charset="-122"/>
                <a:ea typeface="微软雅黑" panose="020B0503020204020204" pitchFamily="34" charset="-122"/>
                <a:cs typeface="Times New Roman" panose="02020603050405020304" pitchFamily="18" charset="0"/>
              </a:rPr>
              <a:t>语义化</a:t>
            </a: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处理技术</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130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2086575" y="1484784"/>
            <a:ext cx="4970850" cy="4758891"/>
          </a:xfrm>
          <a:prstGeom prst="rect">
            <a:avLst/>
          </a:prstGeom>
          <a:noFill/>
          <a:ln w="9525">
            <a:noFill/>
            <a:miter lim="800000"/>
            <a:headEnd/>
            <a:tailEnd/>
          </a:ln>
          <a:effectLst/>
        </p:spPr>
      </p:pic>
      <p:sp>
        <p:nvSpPr>
          <p:cNvPr id="3" name="标题 1"/>
          <p:cNvSpPr txBox="1">
            <a:spLocks/>
          </p:cNvSpPr>
          <p:nvPr/>
        </p:nvSpPr>
        <p:spPr>
          <a:xfrm>
            <a:off x="899592" y="260648"/>
            <a:ext cx="5909828" cy="50891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latin typeface="微软雅黑" panose="020B0503020204020204" pitchFamily="34" charset="-122"/>
                <a:ea typeface="微软雅黑" panose="020B0503020204020204" pitchFamily="34" charset="-122"/>
              </a:rPr>
              <a:t>基于情境的可视化导航研究</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358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nvPr>
        </p:nvGraphicFramePr>
        <p:xfrm>
          <a:off x="1763688" y="188640"/>
          <a:ext cx="6120680" cy="6084942"/>
        </p:xfrm>
        <a:graphic>
          <a:graphicData uri="http://schemas.openxmlformats.org/presentationml/2006/ole">
            <mc:AlternateContent xmlns:mc="http://schemas.openxmlformats.org/markup-compatibility/2006">
              <mc:Choice xmlns:v="urn:schemas-microsoft-com:vml" Requires="v">
                <p:oleObj spid="_x0000_s60440" name="Visio" r:id="rId3" imgW="5165319" imgH="5129278" progId="Visio.Drawing.11">
                  <p:embed/>
                </p:oleObj>
              </mc:Choice>
              <mc:Fallback>
                <p:oleObj name="Visio" r:id="rId3" imgW="5165319" imgH="512927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88640"/>
                        <a:ext cx="6120680" cy="6084942"/>
                      </a:xfrm>
                      <a:prstGeom prst="rect">
                        <a:avLst/>
                      </a:prstGeom>
                      <a:noFill/>
                    </p:spPr>
                  </p:pic>
                </p:oleObj>
              </mc:Fallback>
            </mc:AlternateContent>
          </a:graphicData>
        </a:graphic>
      </p:graphicFrame>
      <p:sp>
        <p:nvSpPr>
          <p:cNvPr id="4" name="矩形 3"/>
          <p:cNvSpPr/>
          <p:nvPr/>
        </p:nvSpPr>
        <p:spPr>
          <a:xfrm>
            <a:off x="3995936" y="6277555"/>
            <a:ext cx="1656184"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anose="020B0503020204020204" pitchFamily="34" charset="-122"/>
                <a:ea typeface="微软雅黑" panose="020B0503020204020204" pitchFamily="34" charset="-122"/>
              </a:rPr>
              <a:t>情境</a:t>
            </a:r>
            <a:r>
              <a:rPr lang="zh-CN" altLang="en-US" b="1" dirty="0">
                <a:latin typeface="微软雅黑" panose="020B0503020204020204" pitchFamily="34" charset="-122"/>
                <a:ea typeface="微软雅黑" panose="020B0503020204020204" pitchFamily="34" charset="-122"/>
              </a:rPr>
              <a:t>信息模型</a:t>
            </a:r>
          </a:p>
        </p:txBody>
      </p:sp>
    </p:spTree>
    <p:extLst>
      <p:ext uri="{BB962C8B-B14F-4D97-AF65-F5344CB8AC3E}">
        <p14:creationId xmlns:p14="http://schemas.microsoft.com/office/powerpoint/2010/main" val="1044053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8131" y="188640"/>
            <a:ext cx="3443829" cy="562074"/>
          </a:xfrm>
        </p:spPr>
        <p:txBody>
          <a:bodyPr>
            <a:noAutofit/>
          </a:bodyPr>
          <a:lstStyle/>
          <a:p>
            <a:r>
              <a:rPr lang="zh-CN" altLang="en-US" sz="2800" dirty="0" smtClean="0">
                <a:latin typeface="微软雅黑" panose="020B0503020204020204" pitchFamily="34" charset="-122"/>
                <a:ea typeface="微软雅黑" panose="020B0503020204020204" pitchFamily="34" charset="-122"/>
              </a:rPr>
              <a:t>可视化公共导航示例</a:t>
            </a:r>
            <a:endParaRPr lang="zh-CN" altLang="en-US" sz="2800" dirty="0">
              <a:latin typeface="微软雅黑" panose="020B0503020204020204" pitchFamily="34" charset="-122"/>
              <a:ea typeface="微软雅黑" panose="020B0503020204020204" pitchFamily="34" charset="-122"/>
            </a:endParaRPr>
          </a:p>
        </p:txBody>
      </p:sp>
      <p:pic>
        <p:nvPicPr>
          <p:cNvPr id="32770" name="图片 1"/>
          <p:cNvPicPr>
            <a:picLocks noChangeAspect="1" noChangeArrowheads="1"/>
          </p:cNvPicPr>
          <p:nvPr/>
        </p:nvPicPr>
        <p:blipFill>
          <a:blip r:embed="rId3" cstate="print"/>
          <a:srcRect/>
          <a:stretch>
            <a:fillRect/>
          </a:stretch>
        </p:blipFill>
        <p:spPr bwMode="auto">
          <a:xfrm>
            <a:off x="1187624" y="1340768"/>
            <a:ext cx="3225091" cy="2777162"/>
          </a:xfrm>
          <a:prstGeom prst="rect">
            <a:avLst/>
          </a:prstGeom>
          <a:noFill/>
          <a:ln w="9525">
            <a:noFill/>
            <a:miter lim="800000"/>
            <a:headEnd/>
            <a:tailEnd/>
          </a:ln>
        </p:spPr>
      </p:pic>
      <p:pic>
        <p:nvPicPr>
          <p:cNvPr id="32771" name="图片 3"/>
          <p:cNvPicPr>
            <a:picLocks noChangeAspect="1" noChangeArrowheads="1"/>
          </p:cNvPicPr>
          <p:nvPr/>
        </p:nvPicPr>
        <p:blipFill>
          <a:blip r:embed="rId4" cstate="print"/>
          <a:srcRect l="27994" r="37955"/>
          <a:stretch>
            <a:fillRect/>
          </a:stretch>
        </p:blipFill>
        <p:spPr bwMode="auto">
          <a:xfrm>
            <a:off x="4730941" y="1484784"/>
            <a:ext cx="3297443" cy="2291158"/>
          </a:xfrm>
          <a:prstGeom prst="rect">
            <a:avLst/>
          </a:prstGeom>
          <a:noFill/>
          <a:ln w="9525">
            <a:noFill/>
            <a:miter lim="800000"/>
            <a:headEnd/>
            <a:tailEnd/>
          </a:ln>
        </p:spPr>
      </p:pic>
      <p:pic>
        <p:nvPicPr>
          <p:cNvPr id="32772" name="图片 17"/>
          <p:cNvPicPr>
            <a:picLocks noChangeAspect="1" noChangeArrowheads="1"/>
          </p:cNvPicPr>
          <p:nvPr/>
        </p:nvPicPr>
        <p:blipFill>
          <a:blip r:embed="rId4" cstate="print"/>
          <a:srcRect r="76590"/>
          <a:stretch>
            <a:fillRect/>
          </a:stretch>
        </p:blipFill>
        <p:spPr bwMode="auto">
          <a:xfrm>
            <a:off x="1475656" y="4738855"/>
            <a:ext cx="2252247" cy="1570465"/>
          </a:xfrm>
          <a:prstGeom prst="rect">
            <a:avLst/>
          </a:prstGeom>
          <a:noFill/>
          <a:ln w="9525">
            <a:noFill/>
            <a:miter lim="800000"/>
            <a:headEnd/>
            <a:tailEnd/>
          </a:ln>
        </p:spPr>
      </p:pic>
      <p:pic>
        <p:nvPicPr>
          <p:cNvPr id="32773" name="图片 5"/>
          <p:cNvPicPr>
            <a:picLocks noChangeAspect="1" noChangeArrowheads="1"/>
          </p:cNvPicPr>
          <p:nvPr/>
        </p:nvPicPr>
        <p:blipFill>
          <a:blip r:embed="rId5" cstate="print"/>
          <a:srcRect/>
          <a:stretch>
            <a:fillRect/>
          </a:stretch>
        </p:blipFill>
        <p:spPr bwMode="auto">
          <a:xfrm>
            <a:off x="4677992" y="4271352"/>
            <a:ext cx="3710432" cy="2056469"/>
          </a:xfrm>
          <a:prstGeom prst="rect">
            <a:avLst/>
          </a:prstGeom>
          <a:noFill/>
          <a:ln w="9525">
            <a:noFill/>
            <a:miter lim="800000"/>
            <a:headEnd/>
            <a:tailEnd/>
          </a:ln>
        </p:spPr>
      </p:pic>
    </p:spTree>
    <p:extLst>
      <p:ext uri="{BB962C8B-B14F-4D97-AF65-F5344CB8AC3E}">
        <p14:creationId xmlns:p14="http://schemas.microsoft.com/office/powerpoint/2010/main" val="171921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fade">
                                      <p:cBhvr>
                                        <p:cTn id="7" dur="500"/>
                                        <p:tgtEl>
                                          <p:spTgt spid="32770"/>
                                        </p:tgtEl>
                                      </p:cBhvr>
                                    </p:animEffect>
                                    <p:anim calcmode="lin" valueType="num">
                                      <p:cBhvr>
                                        <p:cTn id="8" dur="500" fill="hold"/>
                                        <p:tgtEl>
                                          <p:spTgt spid="32770"/>
                                        </p:tgtEl>
                                        <p:attrNameLst>
                                          <p:attrName>ppt_x</p:attrName>
                                        </p:attrNameLst>
                                      </p:cBhvr>
                                      <p:tavLst>
                                        <p:tav tm="0">
                                          <p:val>
                                            <p:strVal val="#ppt_x"/>
                                          </p:val>
                                        </p:tav>
                                        <p:tav tm="100000">
                                          <p:val>
                                            <p:strVal val="#ppt_x"/>
                                          </p:val>
                                        </p:tav>
                                      </p:tavLst>
                                    </p:anim>
                                    <p:anim calcmode="lin" valueType="num">
                                      <p:cBhvr>
                                        <p:cTn id="9" dur="500" fill="hold"/>
                                        <p:tgtEl>
                                          <p:spTgt spid="3277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300"/>
                                  </p:stCondLst>
                                  <p:childTnLst>
                                    <p:set>
                                      <p:cBhvr>
                                        <p:cTn id="11" dur="1" fill="hold">
                                          <p:stCondLst>
                                            <p:cond delay="0"/>
                                          </p:stCondLst>
                                        </p:cTn>
                                        <p:tgtEl>
                                          <p:spTgt spid="32771"/>
                                        </p:tgtEl>
                                        <p:attrNameLst>
                                          <p:attrName>style.visibility</p:attrName>
                                        </p:attrNameLst>
                                      </p:cBhvr>
                                      <p:to>
                                        <p:strVal val="visible"/>
                                      </p:to>
                                    </p:set>
                                    <p:animEffect transition="in" filter="fade">
                                      <p:cBhvr>
                                        <p:cTn id="12" dur="500"/>
                                        <p:tgtEl>
                                          <p:spTgt spid="32771"/>
                                        </p:tgtEl>
                                      </p:cBhvr>
                                    </p:animEffect>
                                    <p:anim calcmode="lin" valueType="num">
                                      <p:cBhvr>
                                        <p:cTn id="13" dur="500" fill="hold"/>
                                        <p:tgtEl>
                                          <p:spTgt spid="32771"/>
                                        </p:tgtEl>
                                        <p:attrNameLst>
                                          <p:attrName>ppt_x</p:attrName>
                                        </p:attrNameLst>
                                      </p:cBhvr>
                                      <p:tavLst>
                                        <p:tav tm="0">
                                          <p:val>
                                            <p:strVal val="#ppt_x"/>
                                          </p:val>
                                        </p:tav>
                                        <p:tav tm="100000">
                                          <p:val>
                                            <p:strVal val="#ppt_x"/>
                                          </p:val>
                                        </p:tav>
                                      </p:tavLst>
                                    </p:anim>
                                    <p:anim calcmode="lin" valueType="num">
                                      <p:cBhvr>
                                        <p:cTn id="14" dur="500" fill="hold"/>
                                        <p:tgtEl>
                                          <p:spTgt spid="3277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600"/>
                                  </p:stCondLst>
                                  <p:childTnLst>
                                    <p:set>
                                      <p:cBhvr>
                                        <p:cTn id="16" dur="1" fill="hold">
                                          <p:stCondLst>
                                            <p:cond delay="0"/>
                                          </p:stCondLst>
                                        </p:cTn>
                                        <p:tgtEl>
                                          <p:spTgt spid="32772"/>
                                        </p:tgtEl>
                                        <p:attrNameLst>
                                          <p:attrName>style.visibility</p:attrName>
                                        </p:attrNameLst>
                                      </p:cBhvr>
                                      <p:to>
                                        <p:strVal val="visible"/>
                                      </p:to>
                                    </p:set>
                                    <p:animEffect transition="in" filter="fade">
                                      <p:cBhvr>
                                        <p:cTn id="17" dur="500"/>
                                        <p:tgtEl>
                                          <p:spTgt spid="32772"/>
                                        </p:tgtEl>
                                      </p:cBhvr>
                                    </p:animEffect>
                                    <p:anim calcmode="lin" valueType="num">
                                      <p:cBhvr>
                                        <p:cTn id="18" dur="500" fill="hold"/>
                                        <p:tgtEl>
                                          <p:spTgt spid="32772"/>
                                        </p:tgtEl>
                                        <p:attrNameLst>
                                          <p:attrName>ppt_x</p:attrName>
                                        </p:attrNameLst>
                                      </p:cBhvr>
                                      <p:tavLst>
                                        <p:tav tm="0">
                                          <p:val>
                                            <p:strVal val="#ppt_x"/>
                                          </p:val>
                                        </p:tav>
                                        <p:tav tm="100000">
                                          <p:val>
                                            <p:strVal val="#ppt_x"/>
                                          </p:val>
                                        </p:tav>
                                      </p:tavLst>
                                    </p:anim>
                                    <p:anim calcmode="lin" valueType="num">
                                      <p:cBhvr>
                                        <p:cTn id="19" dur="500" fill="hold"/>
                                        <p:tgtEl>
                                          <p:spTgt spid="3277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900"/>
                                  </p:stCondLst>
                                  <p:childTnLst>
                                    <p:set>
                                      <p:cBhvr>
                                        <p:cTn id="21" dur="1" fill="hold">
                                          <p:stCondLst>
                                            <p:cond delay="0"/>
                                          </p:stCondLst>
                                        </p:cTn>
                                        <p:tgtEl>
                                          <p:spTgt spid="32773"/>
                                        </p:tgtEl>
                                        <p:attrNameLst>
                                          <p:attrName>style.visibility</p:attrName>
                                        </p:attrNameLst>
                                      </p:cBhvr>
                                      <p:to>
                                        <p:strVal val="visible"/>
                                      </p:to>
                                    </p:set>
                                    <p:animEffect transition="in" filter="fade">
                                      <p:cBhvr>
                                        <p:cTn id="22" dur="500"/>
                                        <p:tgtEl>
                                          <p:spTgt spid="32773"/>
                                        </p:tgtEl>
                                      </p:cBhvr>
                                    </p:animEffect>
                                    <p:anim calcmode="lin" valueType="num">
                                      <p:cBhvr>
                                        <p:cTn id="23" dur="500" fill="hold"/>
                                        <p:tgtEl>
                                          <p:spTgt spid="32773"/>
                                        </p:tgtEl>
                                        <p:attrNameLst>
                                          <p:attrName>ppt_x</p:attrName>
                                        </p:attrNameLst>
                                      </p:cBhvr>
                                      <p:tavLst>
                                        <p:tav tm="0">
                                          <p:val>
                                            <p:strVal val="#ppt_x"/>
                                          </p:val>
                                        </p:tav>
                                        <p:tav tm="100000">
                                          <p:val>
                                            <p:strVal val="#ppt_x"/>
                                          </p:val>
                                        </p:tav>
                                      </p:tavLst>
                                    </p:anim>
                                    <p:anim calcmode="lin" valueType="num">
                                      <p:cBhvr>
                                        <p:cTn id="24" dur="500" fill="hold"/>
                                        <p:tgtEl>
                                          <p:spTgt spid="327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7240" y="260648"/>
            <a:ext cx="3394720" cy="553138"/>
          </a:xfrm>
        </p:spPr>
        <p:txBody>
          <a:bodyPr>
            <a:noAutofit/>
          </a:bodyPr>
          <a:lstStyle/>
          <a:p>
            <a:r>
              <a:rPr lang="zh-CN" altLang="en-US" sz="2800" dirty="0" smtClean="0">
                <a:latin typeface="微软雅黑" panose="020B0503020204020204" pitchFamily="34" charset="-122"/>
                <a:ea typeface="微软雅黑" panose="020B0503020204020204" pitchFamily="34" charset="-122"/>
              </a:rPr>
              <a:t>可视化公共导航示例</a:t>
            </a:r>
          </a:p>
        </p:txBody>
      </p:sp>
      <p:pic>
        <p:nvPicPr>
          <p:cNvPr id="33795" name="图片 11"/>
          <p:cNvPicPr>
            <a:picLocks noChangeAspect="1" noChangeArrowheads="1"/>
          </p:cNvPicPr>
          <p:nvPr/>
        </p:nvPicPr>
        <p:blipFill>
          <a:blip r:embed="rId2" cstate="print"/>
          <a:srcRect/>
          <a:stretch>
            <a:fillRect/>
          </a:stretch>
        </p:blipFill>
        <p:spPr bwMode="auto">
          <a:xfrm>
            <a:off x="1619672" y="2023403"/>
            <a:ext cx="5760640" cy="4039431"/>
          </a:xfrm>
          <a:prstGeom prst="rect">
            <a:avLst/>
          </a:prstGeom>
          <a:noFill/>
          <a:ln w="9525">
            <a:noFill/>
            <a:miter lim="800000"/>
            <a:headEnd/>
            <a:tailEnd/>
          </a:ln>
        </p:spPr>
      </p:pic>
      <p:pic>
        <p:nvPicPr>
          <p:cNvPr id="33796" name="图片 6"/>
          <p:cNvPicPr>
            <a:picLocks noChangeAspect="1" noChangeArrowheads="1"/>
          </p:cNvPicPr>
          <p:nvPr/>
        </p:nvPicPr>
        <p:blipFill>
          <a:blip r:embed="rId3" cstate="print"/>
          <a:srcRect/>
          <a:stretch>
            <a:fillRect/>
          </a:stretch>
        </p:blipFill>
        <p:spPr bwMode="auto">
          <a:xfrm>
            <a:off x="1331640" y="1175781"/>
            <a:ext cx="5688631" cy="5318667"/>
          </a:xfrm>
          <a:prstGeom prst="rect">
            <a:avLst/>
          </a:prstGeom>
          <a:noFill/>
          <a:ln w="9525">
            <a:noFill/>
            <a:miter lim="800000"/>
            <a:headEnd/>
            <a:tailEnd/>
          </a:ln>
        </p:spPr>
      </p:pic>
      <p:pic>
        <p:nvPicPr>
          <p:cNvPr id="33797" name="图片 9"/>
          <p:cNvPicPr>
            <a:picLocks noChangeAspect="1" noChangeArrowheads="1"/>
          </p:cNvPicPr>
          <p:nvPr/>
        </p:nvPicPr>
        <p:blipFill>
          <a:blip r:embed="rId4" cstate="print"/>
          <a:srcRect t="7388" r="23965" b="14285"/>
          <a:stretch>
            <a:fillRect/>
          </a:stretch>
        </p:blipFill>
        <p:spPr bwMode="auto">
          <a:xfrm>
            <a:off x="683568" y="1196752"/>
            <a:ext cx="7632848" cy="5298387"/>
          </a:xfrm>
          <a:prstGeom prst="rect">
            <a:avLst/>
          </a:prstGeom>
          <a:noFill/>
          <a:ln w="9525">
            <a:noFill/>
            <a:miter lim="800000"/>
            <a:headEnd/>
            <a:tailEnd/>
          </a:ln>
        </p:spPr>
      </p:pic>
    </p:spTree>
    <p:extLst>
      <p:ext uri="{BB962C8B-B14F-4D97-AF65-F5344CB8AC3E}">
        <p14:creationId xmlns:p14="http://schemas.microsoft.com/office/powerpoint/2010/main" val="323507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fade">
                                      <p:cBhvr>
                                        <p:cTn id="7" dur="500"/>
                                        <p:tgtEl>
                                          <p:spTgt spid="337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3795"/>
                                        </p:tgtEl>
                                      </p:cBhvr>
                                    </p:animEffect>
                                    <p:set>
                                      <p:cBhvr>
                                        <p:cTn id="12" dur="1" fill="hold">
                                          <p:stCondLst>
                                            <p:cond delay="499"/>
                                          </p:stCondLst>
                                        </p:cTn>
                                        <p:tgtEl>
                                          <p:spTgt spid="3379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796"/>
                                        </p:tgtEl>
                                        <p:attrNameLst>
                                          <p:attrName>style.visibility</p:attrName>
                                        </p:attrNameLst>
                                      </p:cBhvr>
                                      <p:to>
                                        <p:strVal val="visible"/>
                                      </p:to>
                                    </p:set>
                                    <p:animEffect transition="in" filter="fade">
                                      <p:cBhvr>
                                        <p:cTn id="16" dur="500"/>
                                        <p:tgtEl>
                                          <p:spTgt spid="337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3796"/>
                                        </p:tgtEl>
                                      </p:cBhvr>
                                    </p:animEffect>
                                    <p:set>
                                      <p:cBhvr>
                                        <p:cTn id="21" dur="1" fill="hold">
                                          <p:stCondLst>
                                            <p:cond delay="499"/>
                                          </p:stCondLst>
                                        </p:cTn>
                                        <p:tgtEl>
                                          <p:spTgt spid="3379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3797"/>
                                        </p:tgtEl>
                                        <p:attrNameLst>
                                          <p:attrName>style.visibility</p:attrName>
                                        </p:attrNameLst>
                                      </p:cBhvr>
                                      <p:to>
                                        <p:strVal val="visible"/>
                                      </p:to>
                                    </p:set>
                                    <p:animEffect transition="in" filter="fade">
                                      <p:cBhvr>
                                        <p:cTn id="25"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02630"/>
            <a:ext cx="3394720" cy="562074"/>
          </a:xfrm>
        </p:spPr>
        <p:txBody>
          <a:bodyPr>
            <a:noAutofit/>
          </a:bodyPr>
          <a:lstStyle/>
          <a:p>
            <a:r>
              <a:rPr lang="zh-CN" altLang="en-US" sz="2800" dirty="0" smtClean="0">
                <a:latin typeface="微软雅黑" panose="020B0503020204020204" pitchFamily="34" charset="-122"/>
                <a:ea typeface="微软雅黑" panose="020B0503020204020204" pitchFamily="34" charset="-122"/>
              </a:rPr>
              <a:t>基于情境的语义搜索</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endParaRPr lang="zh-CN" altLang="en-US"/>
          </a:p>
        </p:txBody>
      </p:sp>
      <p:pic>
        <p:nvPicPr>
          <p:cNvPr id="34818" name="Picture 2" descr="QQ截图20121006151306"/>
          <p:cNvPicPr>
            <a:picLocks noChangeAspect="1" noChangeArrowheads="1"/>
          </p:cNvPicPr>
          <p:nvPr/>
        </p:nvPicPr>
        <p:blipFill>
          <a:blip r:embed="rId3" cstate="print"/>
          <a:srcRect/>
          <a:stretch>
            <a:fillRect/>
          </a:stretch>
        </p:blipFill>
        <p:spPr bwMode="auto">
          <a:xfrm>
            <a:off x="395536" y="1439536"/>
            <a:ext cx="8501947" cy="4876193"/>
          </a:xfrm>
          <a:prstGeom prst="rect">
            <a:avLst/>
          </a:prstGeom>
          <a:noFill/>
          <a:ln w="9525">
            <a:noFill/>
            <a:miter lim="800000"/>
            <a:headEnd/>
            <a:tailEnd/>
          </a:ln>
        </p:spPr>
      </p:pic>
    </p:spTree>
    <p:extLst>
      <p:ext uri="{BB962C8B-B14F-4D97-AF65-F5344CB8AC3E}">
        <p14:creationId xmlns:p14="http://schemas.microsoft.com/office/powerpoint/2010/main" val="30922388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37511"/>
            <a:ext cx="2458616" cy="699201"/>
          </a:xfrm>
        </p:spPr>
        <p:txBody>
          <a:bodyPr>
            <a:noAutofit/>
          </a:bodyPr>
          <a:lstStyle/>
          <a:p>
            <a:r>
              <a:rPr lang="zh-CN" altLang="en-US" sz="2800" dirty="0" smtClean="0">
                <a:latin typeface="微软雅黑" panose="020B0503020204020204" pitchFamily="34" charset="-122"/>
                <a:ea typeface="微软雅黑" panose="020B0503020204020204" pitchFamily="34" charset="-122"/>
              </a:rPr>
              <a:t>个人知识地图</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endParaRPr lang="zh-CN" altLang="en-US"/>
          </a:p>
        </p:txBody>
      </p:sp>
      <p:pic>
        <p:nvPicPr>
          <p:cNvPr id="35842" name="Picture 2" descr="QQ截图20121006153854"/>
          <p:cNvPicPr>
            <a:picLocks noChangeAspect="1" noChangeArrowheads="1"/>
          </p:cNvPicPr>
          <p:nvPr/>
        </p:nvPicPr>
        <p:blipFill>
          <a:blip r:embed="rId3" cstate="print"/>
          <a:srcRect/>
          <a:stretch>
            <a:fillRect/>
          </a:stretch>
        </p:blipFill>
        <p:spPr bwMode="auto">
          <a:xfrm>
            <a:off x="61869" y="1435166"/>
            <a:ext cx="9068874" cy="4320318"/>
          </a:xfrm>
          <a:prstGeom prst="rect">
            <a:avLst/>
          </a:prstGeom>
          <a:noFill/>
          <a:ln w="9525">
            <a:noFill/>
            <a:miter lim="800000"/>
            <a:headEnd/>
            <a:tailEnd/>
          </a:ln>
        </p:spPr>
      </p:pic>
    </p:spTree>
    <p:extLst>
      <p:ext uri="{BB962C8B-B14F-4D97-AF65-F5344CB8AC3E}">
        <p14:creationId xmlns:p14="http://schemas.microsoft.com/office/powerpoint/2010/main" val="3980308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187624" y="2348880"/>
            <a:ext cx="6912768" cy="936104"/>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4400" dirty="0">
                <a:solidFill>
                  <a:schemeClr val="tx1"/>
                </a:solidFill>
                <a:latin typeface="微软雅黑" panose="020B0503020204020204" pitchFamily="34" charset="-122"/>
                <a:ea typeface="微软雅黑" panose="020B0503020204020204" pitchFamily="34" charset="-122"/>
              </a:rPr>
              <a:t>二</a:t>
            </a:r>
            <a:r>
              <a:rPr lang="zh-CN" altLang="en-US" sz="4400" dirty="0" smtClean="0">
                <a:solidFill>
                  <a:schemeClr val="tx1"/>
                </a:solidFill>
                <a:latin typeface="微软雅黑" panose="020B0503020204020204" pitchFamily="34" charset="-122"/>
                <a:ea typeface="微软雅黑" panose="020B0503020204020204" pitchFamily="34" charset="-122"/>
              </a:rPr>
              <a:t>、教师技能的个性化诊断</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3810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755576" y="2276872"/>
            <a:ext cx="8208912" cy="936104"/>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4400" dirty="0">
                <a:solidFill>
                  <a:schemeClr val="tx1"/>
                </a:solidFill>
                <a:latin typeface="微软雅黑" panose="020B0503020204020204" pitchFamily="34" charset="-122"/>
                <a:ea typeface="微软雅黑" panose="020B0503020204020204" pitchFamily="34" charset="-122"/>
              </a:rPr>
              <a:t>一</a:t>
            </a:r>
            <a:r>
              <a:rPr lang="zh-CN" altLang="en-US" sz="4400" dirty="0" smtClean="0">
                <a:solidFill>
                  <a:schemeClr val="tx1"/>
                </a:solidFill>
                <a:latin typeface="微软雅黑" panose="020B0503020204020204" pitchFamily="34" charset="-122"/>
                <a:ea typeface="微软雅黑" panose="020B0503020204020204" pitchFamily="34" charset="-122"/>
              </a:rPr>
              <a:t>、教师资源的个性化推荐</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8208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8"/>
          <p:cNvSpPr txBox="1">
            <a:spLocks noChangeArrowheads="1"/>
          </p:cNvSpPr>
          <p:nvPr/>
        </p:nvSpPr>
        <p:spPr bwMode="auto">
          <a:xfrm>
            <a:off x="1187624" y="1556791"/>
            <a:ext cx="6768752" cy="507493"/>
          </a:xfrm>
          <a:prstGeom prst="homePlate">
            <a:avLst>
              <a:gd name="adj" fmla="val 0"/>
            </a:avLst>
          </a:prstGeom>
          <a:gradFill>
            <a:gsLst>
              <a:gs pos="76000">
                <a:schemeClr val="bg1">
                  <a:lumMod val="75000"/>
                </a:schemeClr>
              </a:gs>
              <a:gs pos="0">
                <a:schemeClr val="bg1">
                  <a:lumMod val="75000"/>
                </a:schemeClr>
              </a:gs>
              <a:gs pos="100000">
                <a:schemeClr val="bg1">
                  <a:alpha val="0"/>
                  <a:lumMod val="100000"/>
                </a:schemeClr>
              </a:gs>
            </a:gsLst>
            <a:path path="circle">
              <a:fillToRect l="100000" t="100000"/>
            </a:path>
          </a:gradFill>
          <a:ln>
            <a:noFill/>
          </a:ln>
          <a:effectLst/>
        </p:spPr>
        <p:txBody>
          <a:bodyPr wrap="square">
            <a:spAutoFit/>
          </a:bodyPr>
          <a:lstStyle>
            <a:lvl1pPr marL="228600" indent="-2286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b="1" dirty="0" smtClean="0">
              <a:solidFill>
                <a:schemeClr val="bg1"/>
              </a:solidFill>
              <a:latin typeface="微软雅黑" pitchFamily="34" charset="-122"/>
              <a:ea typeface="微软雅黑" pitchFamily="34" charset="-122"/>
            </a:endParaRPr>
          </a:p>
        </p:txBody>
      </p:sp>
      <p:sp>
        <p:nvSpPr>
          <p:cNvPr id="17" name="椭圆 16"/>
          <p:cNvSpPr/>
          <p:nvPr/>
        </p:nvSpPr>
        <p:spPr bwMode="auto">
          <a:xfrm>
            <a:off x="5119680" y="892618"/>
            <a:ext cx="1900592" cy="1902609"/>
          </a:xfrm>
          <a:prstGeom prst="ellipse">
            <a:avLst/>
          </a:prstGeom>
          <a:solidFill>
            <a:schemeClr val="bg1">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dirty="0">
              <a:latin typeface="微软雅黑" pitchFamily="34" charset="-122"/>
              <a:ea typeface="微软雅黑" pitchFamily="34" charset="-122"/>
            </a:endParaRPr>
          </a:p>
        </p:txBody>
      </p:sp>
      <p:grpSp>
        <p:nvGrpSpPr>
          <p:cNvPr id="20" name="组合 19"/>
          <p:cNvGrpSpPr>
            <a:grpSpLocks/>
          </p:cNvGrpSpPr>
          <p:nvPr/>
        </p:nvGrpSpPr>
        <p:grpSpPr bwMode="auto">
          <a:xfrm>
            <a:off x="2051051" y="764704"/>
            <a:ext cx="2168932" cy="2167526"/>
            <a:chOff x="971600" y="2636912"/>
            <a:chExt cx="2448272" cy="2448272"/>
          </a:xfrm>
        </p:grpSpPr>
        <p:grpSp>
          <p:nvGrpSpPr>
            <p:cNvPr id="21" name="组合 9"/>
            <p:cNvGrpSpPr>
              <a:grpSpLocks/>
            </p:cNvGrpSpPr>
            <p:nvPr/>
          </p:nvGrpSpPr>
          <p:grpSpPr bwMode="auto">
            <a:xfrm>
              <a:off x="971600" y="2636912"/>
              <a:ext cx="2448272" cy="2448272"/>
              <a:chOff x="1547664" y="2924944"/>
              <a:chExt cx="2448272" cy="2448272"/>
            </a:xfrm>
          </p:grpSpPr>
          <p:sp>
            <p:nvSpPr>
              <p:cNvPr id="24" name="椭圆 23"/>
              <p:cNvSpPr/>
              <p:nvPr/>
            </p:nvSpPr>
            <p:spPr>
              <a:xfrm>
                <a:off x="1692054" y="3069427"/>
                <a:ext cx="2159492" cy="2159306"/>
              </a:xfrm>
              <a:prstGeom prst="ellipse">
                <a:avLst/>
              </a:prstGeom>
              <a:solidFill>
                <a:srgbClr val="00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latin typeface="微软雅黑" pitchFamily="34" charset="-122"/>
                  <a:ea typeface="微软雅黑" pitchFamily="34" charset="-122"/>
                </a:endParaRPr>
              </a:p>
            </p:txBody>
          </p:sp>
          <p:sp>
            <p:nvSpPr>
              <p:cNvPr id="25" name="椭圆 24"/>
              <p:cNvSpPr/>
              <p:nvPr/>
            </p:nvSpPr>
            <p:spPr>
              <a:xfrm>
                <a:off x="1547664" y="2924944"/>
                <a:ext cx="2448272" cy="2448272"/>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2" name="矩形 10"/>
            <p:cNvSpPr>
              <a:spLocks noChangeArrowheads="1"/>
            </p:cNvSpPr>
            <p:nvPr/>
          </p:nvSpPr>
          <p:spPr bwMode="auto">
            <a:xfrm>
              <a:off x="1187624" y="3462099"/>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2400" b="1" dirty="0">
                  <a:solidFill>
                    <a:srgbClr val="FFFFFF"/>
                  </a:solidFill>
                  <a:latin typeface="微软雅黑" pitchFamily="34" charset="-122"/>
                  <a:ea typeface="微软雅黑" pitchFamily="34" charset="-122"/>
                </a:rPr>
                <a:t>信息时代发展</a:t>
              </a:r>
              <a:endParaRPr lang="en-US" altLang="zh-CN" sz="2400" b="1" dirty="0">
                <a:solidFill>
                  <a:srgbClr val="FFFFFF"/>
                </a:solidFill>
                <a:latin typeface="微软雅黑" pitchFamily="34" charset="-122"/>
                <a:ea typeface="微软雅黑" pitchFamily="34" charset="-122"/>
              </a:endParaRPr>
            </a:p>
            <a:p>
              <a:pPr algn="ctr"/>
              <a:r>
                <a:rPr lang="zh-CN" altLang="zh-CN" sz="2400" b="1" dirty="0">
                  <a:solidFill>
                    <a:srgbClr val="FFFFFF"/>
                  </a:solidFill>
                  <a:latin typeface="微软雅黑" pitchFamily="34" charset="-122"/>
                  <a:ea typeface="微软雅黑" pitchFamily="34" charset="-122"/>
                </a:rPr>
                <a:t>带来的挑战</a:t>
              </a:r>
              <a:endParaRPr lang="zh-CN" altLang="en-US" sz="2400" b="1" dirty="0">
                <a:solidFill>
                  <a:srgbClr val="FFFFFF"/>
                </a:solidFill>
                <a:latin typeface="微软雅黑" pitchFamily="34" charset="-122"/>
                <a:ea typeface="微软雅黑" pitchFamily="34" charset="-122"/>
              </a:endParaRPr>
            </a:p>
          </p:txBody>
        </p:sp>
      </p:grpSp>
      <p:grpSp>
        <p:nvGrpSpPr>
          <p:cNvPr id="26" name="组合 25"/>
          <p:cNvGrpSpPr>
            <a:grpSpLocks/>
          </p:cNvGrpSpPr>
          <p:nvPr/>
        </p:nvGrpSpPr>
        <p:grpSpPr bwMode="auto">
          <a:xfrm>
            <a:off x="5005388" y="764704"/>
            <a:ext cx="2167525" cy="2167526"/>
            <a:chOff x="971600" y="2636912"/>
            <a:chExt cx="2448272" cy="2448272"/>
          </a:xfrm>
        </p:grpSpPr>
        <p:sp>
          <p:nvSpPr>
            <p:cNvPr id="30" name="椭圆 29"/>
            <p:cNvSpPr/>
            <p:nvPr/>
          </p:nvSpPr>
          <p:spPr bwMode="auto">
            <a:xfrm>
              <a:off x="971600" y="2636912"/>
              <a:ext cx="2448272" cy="2448272"/>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33"/>
            <p:cNvSpPr>
              <a:spLocks noChangeArrowheads="1"/>
            </p:cNvSpPr>
            <p:nvPr/>
          </p:nvSpPr>
          <p:spPr bwMode="auto">
            <a:xfrm>
              <a:off x="1347456" y="3462099"/>
              <a:ext cx="1599149" cy="93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b="1" dirty="0" smtClean="0">
                  <a:solidFill>
                    <a:srgbClr val="FFFFFF"/>
                  </a:solidFill>
                  <a:latin typeface="微软雅黑" pitchFamily="34" charset="-122"/>
                  <a:ea typeface="微软雅黑" pitchFamily="34" charset="-122"/>
                </a:rPr>
                <a:t>教师个体</a:t>
              </a:r>
              <a:endParaRPr lang="en-US" altLang="zh-CN" sz="2800" b="1" dirty="0" smtClean="0">
                <a:solidFill>
                  <a:srgbClr val="FFFFFF"/>
                </a:solidFill>
                <a:latin typeface="微软雅黑" pitchFamily="34" charset="-122"/>
                <a:ea typeface="微软雅黑" pitchFamily="34" charset="-122"/>
              </a:endParaRPr>
            </a:p>
            <a:p>
              <a:pPr algn="ctr"/>
              <a:r>
                <a:rPr lang="zh-CN" altLang="en-US" sz="2400" b="1" dirty="0" smtClean="0">
                  <a:solidFill>
                    <a:srgbClr val="FFFFFF"/>
                  </a:solidFill>
                  <a:latin typeface="微软雅黑" pitchFamily="34" charset="-122"/>
                  <a:ea typeface="微软雅黑" pitchFamily="34" charset="-122"/>
                </a:rPr>
                <a:t>发展需求</a:t>
              </a:r>
              <a:endParaRPr lang="zh-CN" altLang="en-US" sz="2400" b="1" dirty="0">
                <a:solidFill>
                  <a:srgbClr val="FFFFFF"/>
                </a:solidFill>
                <a:latin typeface="微软雅黑" pitchFamily="34" charset="-122"/>
                <a:ea typeface="微软雅黑" pitchFamily="34" charset="-122"/>
              </a:endParaRPr>
            </a:p>
          </p:txBody>
        </p:sp>
      </p:grpSp>
      <p:sp>
        <p:nvSpPr>
          <p:cNvPr id="15" name="圆角矩形 14"/>
          <p:cNvSpPr/>
          <p:nvPr/>
        </p:nvSpPr>
        <p:spPr>
          <a:xfrm>
            <a:off x="1176338" y="3644527"/>
            <a:ext cx="6970712" cy="2448769"/>
          </a:xfrm>
          <a:prstGeom prst="roundRect">
            <a:avLst>
              <a:gd name="adj" fmla="val 6198"/>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下箭头 15"/>
          <p:cNvSpPr/>
          <p:nvPr/>
        </p:nvSpPr>
        <p:spPr>
          <a:xfrm>
            <a:off x="2699792" y="3034853"/>
            <a:ext cx="762000" cy="538162"/>
          </a:xfrm>
          <a:prstGeom prst="downArrow">
            <a:avLst/>
          </a:prstGeom>
          <a:solidFill>
            <a:srgbClr val="0066FF"/>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18" name="矩形 17"/>
          <p:cNvSpPr/>
          <p:nvPr/>
        </p:nvSpPr>
        <p:spPr>
          <a:xfrm>
            <a:off x="1403350" y="3860999"/>
            <a:ext cx="4493538" cy="461665"/>
          </a:xfrm>
          <a:prstGeom prst="rect">
            <a:avLst/>
          </a:prstGeom>
          <a:solidFill>
            <a:schemeClr val="bg1"/>
          </a:solidFill>
          <a:effectLst>
            <a:outerShdw blurRad="63500" sx="102000" sy="102000" algn="ctr" rotWithShape="0">
              <a:prstClr val="black">
                <a:alpha val="40000"/>
              </a:prstClr>
            </a:outerShdw>
          </a:effectLst>
        </p:spPr>
        <p:txBody>
          <a:bodyPr wrap="none">
            <a:spAutoFit/>
          </a:bodyPr>
          <a:lstStyle/>
          <a:p>
            <a:pPr>
              <a:defRPr/>
            </a:pPr>
            <a:r>
              <a:rPr lang="zh-CN" altLang="en-US" sz="2400" b="1" dirty="0" smtClean="0">
                <a:solidFill>
                  <a:srgbClr val="0066FF"/>
                </a:solidFill>
                <a:latin typeface="微软雅黑" pitchFamily="34" charset="-122"/>
                <a:ea typeface="微软雅黑" pitchFamily="34" charset="-122"/>
              </a:rPr>
              <a:t>中小学教师培训面临挑战与机遇</a:t>
            </a:r>
            <a:endParaRPr lang="zh-CN" altLang="en-US" sz="2400" b="1" dirty="0">
              <a:solidFill>
                <a:srgbClr val="0066FF"/>
              </a:solidFill>
              <a:latin typeface="微软雅黑" pitchFamily="34" charset="-122"/>
              <a:ea typeface="微软雅黑" pitchFamily="34" charset="-122"/>
            </a:endParaRPr>
          </a:p>
        </p:txBody>
      </p:sp>
      <p:sp>
        <p:nvSpPr>
          <p:cNvPr id="19" name="矩形 18"/>
          <p:cNvSpPr/>
          <p:nvPr/>
        </p:nvSpPr>
        <p:spPr>
          <a:xfrm>
            <a:off x="1417637" y="4510286"/>
            <a:ext cx="6211887" cy="400110"/>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a:solidFill>
                  <a:schemeClr val="bg1"/>
                </a:solidFill>
                <a:latin typeface="微软雅黑" pitchFamily="34" charset="-122"/>
                <a:ea typeface="微软雅黑" pitchFamily="34" charset="-122"/>
              </a:rPr>
              <a:t>借助技术工具支持教师发展越来越重要</a:t>
            </a:r>
          </a:p>
        </p:txBody>
      </p:sp>
      <p:sp>
        <p:nvSpPr>
          <p:cNvPr id="33" name="矩形 32"/>
          <p:cNvSpPr/>
          <p:nvPr/>
        </p:nvSpPr>
        <p:spPr>
          <a:xfrm>
            <a:off x="1417638" y="5045174"/>
            <a:ext cx="6211886" cy="400110"/>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a:solidFill>
                  <a:schemeClr val="bg1"/>
                </a:solidFill>
                <a:latin typeface="微软雅黑" pitchFamily="34" charset="-122"/>
                <a:ea typeface="微软雅黑" pitchFamily="34" charset="-122"/>
              </a:rPr>
              <a:t>网络培训成为一种新型</a:t>
            </a:r>
            <a:r>
              <a:rPr lang="zh-CN" altLang="en-US" sz="2000" b="1" dirty="0" smtClean="0">
                <a:solidFill>
                  <a:schemeClr val="bg1"/>
                </a:solidFill>
                <a:latin typeface="微软雅黑" pitchFamily="34" charset="-122"/>
                <a:ea typeface="微软雅黑" pitchFamily="34" charset="-122"/>
              </a:rPr>
              <a:t>培训方式</a:t>
            </a:r>
            <a:endParaRPr lang="zh-CN" altLang="en-US" sz="2000" b="1" dirty="0">
              <a:solidFill>
                <a:schemeClr val="bg1"/>
              </a:solidFill>
              <a:latin typeface="微软雅黑" pitchFamily="34" charset="-122"/>
              <a:ea typeface="微软雅黑" pitchFamily="34" charset="-122"/>
            </a:endParaRPr>
          </a:p>
        </p:txBody>
      </p:sp>
      <p:sp>
        <p:nvSpPr>
          <p:cNvPr id="34" name="矩形 33"/>
          <p:cNvSpPr/>
          <p:nvPr/>
        </p:nvSpPr>
        <p:spPr>
          <a:xfrm>
            <a:off x="1417638" y="5549230"/>
            <a:ext cx="6211886" cy="400110"/>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smtClean="0">
                <a:solidFill>
                  <a:schemeClr val="bg1"/>
                </a:solidFill>
                <a:latin typeface="微软雅黑" pitchFamily="34" charset="-122"/>
                <a:ea typeface="微软雅黑" pitchFamily="34" charset="-122"/>
              </a:rPr>
              <a:t>现有网络培训中课程</a:t>
            </a:r>
            <a:r>
              <a:rPr lang="zh-CN" altLang="en-US" sz="2000" b="1" dirty="0">
                <a:solidFill>
                  <a:schemeClr val="bg1"/>
                </a:solidFill>
                <a:latin typeface="微软雅黑" pitchFamily="34" charset="-122"/>
                <a:ea typeface="微软雅黑" pitchFamily="34" charset="-122"/>
              </a:rPr>
              <a:t>统一，难以满足个性化需求</a:t>
            </a:r>
          </a:p>
        </p:txBody>
      </p:sp>
    </p:spTree>
    <p:extLst>
      <p:ext uri="{BB962C8B-B14F-4D97-AF65-F5344CB8AC3E}">
        <p14:creationId xmlns:p14="http://schemas.microsoft.com/office/powerpoint/2010/main" val="2933365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3"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8"/>
          <p:cNvSpPr txBox="1">
            <a:spLocks noChangeArrowheads="1"/>
          </p:cNvSpPr>
          <p:nvPr/>
        </p:nvSpPr>
        <p:spPr bwMode="auto">
          <a:xfrm>
            <a:off x="1187624" y="1556791"/>
            <a:ext cx="6768752" cy="507493"/>
          </a:xfrm>
          <a:prstGeom prst="homePlate">
            <a:avLst>
              <a:gd name="adj" fmla="val 0"/>
            </a:avLst>
          </a:prstGeom>
          <a:gradFill>
            <a:gsLst>
              <a:gs pos="76000">
                <a:schemeClr val="bg1">
                  <a:lumMod val="75000"/>
                </a:schemeClr>
              </a:gs>
              <a:gs pos="0">
                <a:schemeClr val="bg1">
                  <a:lumMod val="75000"/>
                </a:schemeClr>
              </a:gs>
              <a:gs pos="100000">
                <a:schemeClr val="bg1">
                  <a:alpha val="0"/>
                  <a:lumMod val="100000"/>
                </a:schemeClr>
              </a:gs>
            </a:gsLst>
            <a:path path="circle">
              <a:fillToRect l="100000" t="100000"/>
            </a:path>
          </a:gradFill>
          <a:ln>
            <a:noFill/>
          </a:ln>
          <a:effectLst/>
        </p:spPr>
        <p:txBody>
          <a:bodyPr wrap="square">
            <a:spAutoFit/>
          </a:bodyPr>
          <a:lstStyle>
            <a:lvl1pPr marL="228600" indent="-2286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2400" b="1" dirty="0" smtClean="0">
              <a:solidFill>
                <a:schemeClr val="bg1"/>
              </a:solidFill>
              <a:latin typeface="微软雅黑" pitchFamily="34" charset="-122"/>
              <a:ea typeface="微软雅黑" pitchFamily="34" charset="-122"/>
            </a:endParaRPr>
          </a:p>
        </p:txBody>
      </p:sp>
      <p:sp>
        <p:nvSpPr>
          <p:cNvPr id="17" name="椭圆 16"/>
          <p:cNvSpPr/>
          <p:nvPr/>
        </p:nvSpPr>
        <p:spPr bwMode="auto">
          <a:xfrm>
            <a:off x="2195736" y="892617"/>
            <a:ext cx="1900592" cy="1902609"/>
          </a:xfrm>
          <a:prstGeom prst="ellipse">
            <a:avLst/>
          </a:prstGeom>
          <a:solidFill>
            <a:schemeClr val="bg1">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dirty="0">
              <a:latin typeface="微软雅黑" pitchFamily="34" charset="-122"/>
              <a:ea typeface="微软雅黑" pitchFamily="34" charset="-122"/>
            </a:endParaRPr>
          </a:p>
        </p:txBody>
      </p:sp>
      <p:grpSp>
        <p:nvGrpSpPr>
          <p:cNvPr id="20" name="组合 19"/>
          <p:cNvGrpSpPr>
            <a:grpSpLocks/>
          </p:cNvGrpSpPr>
          <p:nvPr/>
        </p:nvGrpSpPr>
        <p:grpSpPr bwMode="auto">
          <a:xfrm>
            <a:off x="2051051" y="764704"/>
            <a:ext cx="5010114" cy="2167526"/>
            <a:chOff x="971600" y="2636912"/>
            <a:chExt cx="5655374" cy="2448272"/>
          </a:xfrm>
        </p:grpSpPr>
        <p:grpSp>
          <p:nvGrpSpPr>
            <p:cNvPr id="21" name="组合 9"/>
            <p:cNvGrpSpPr>
              <a:grpSpLocks/>
            </p:cNvGrpSpPr>
            <p:nvPr/>
          </p:nvGrpSpPr>
          <p:grpSpPr bwMode="auto">
            <a:xfrm>
              <a:off x="971600" y="2636912"/>
              <a:ext cx="5655374" cy="2448272"/>
              <a:chOff x="1547664" y="2924944"/>
              <a:chExt cx="5655374" cy="2448272"/>
            </a:xfrm>
          </p:grpSpPr>
          <p:sp>
            <p:nvSpPr>
              <p:cNvPr id="24" name="椭圆 23"/>
              <p:cNvSpPr/>
              <p:nvPr/>
            </p:nvSpPr>
            <p:spPr>
              <a:xfrm>
                <a:off x="5043546" y="3069427"/>
                <a:ext cx="2159492" cy="2159306"/>
              </a:xfrm>
              <a:prstGeom prst="ellipse">
                <a:avLst/>
              </a:prstGeom>
              <a:solidFill>
                <a:srgbClr val="00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latin typeface="微软雅黑" pitchFamily="34" charset="-122"/>
                  <a:ea typeface="微软雅黑" pitchFamily="34" charset="-122"/>
                </a:endParaRPr>
              </a:p>
            </p:txBody>
          </p:sp>
          <p:sp>
            <p:nvSpPr>
              <p:cNvPr id="25" name="椭圆 24"/>
              <p:cNvSpPr/>
              <p:nvPr/>
            </p:nvSpPr>
            <p:spPr>
              <a:xfrm>
                <a:off x="1547664" y="2924944"/>
                <a:ext cx="2448272" cy="2448272"/>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2" name="矩形 10"/>
            <p:cNvSpPr>
              <a:spLocks noChangeArrowheads="1"/>
            </p:cNvSpPr>
            <p:nvPr/>
          </p:nvSpPr>
          <p:spPr bwMode="auto">
            <a:xfrm>
              <a:off x="1187624" y="3462099"/>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2400" b="1" dirty="0">
                  <a:solidFill>
                    <a:srgbClr val="FFFFFF"/>
                  </a:solidFill>
                  <a:latin typeface="微软雅黑" pitchFamily="34" charset="-122"/>
                  <a:ea typeface="微软雅黑" pitchFamily="34" charset="-122"/>
                </a:rPr>
                <a:t>信息时代发展</a:t>
              </a:r>
              <a:endParaRPr lang="en-US" altLang="zh-CN" sz="2400" b="1" dirty="0">
                <a:solidFill>
                  <a:srgbClr val="FFFFFF"/>
                </a:solidFill>
                <a:latin typeface="微软雅黑" pitchFamily="34" charset="-122"/>
                <a:ea typeface="微软雅黑" pitchFamily="34" charset="-122"/>
              </a:endParaRPr>
            </a:p>
            <a:p>
              <a:pPr algn="ctr"/>
              <a:r>
                <a:rPr lang="zh-CN" altLang="zh-CN" sz="2400" b="1" dirty="0">
                  <a:solidFill>
                    <a:srgbClr val="FFFFFF"/>
                  </a:solidFill>
                  <a:latin typeface="微软雅黑" pitchFamily="34" charset="-122"/>
                  <a:ea typeface="微软雅黑" pitchFamily="34" charset="-122"/>
                </a:rPr>
                <a:t>带来的挑战</a:t>
              </a:r>
              <a:endParaRPr lang="zh-CN" altLang="en-US" sz="2400" b="1" dirty="0">
                <a:solidFill>
                  <a:srgbClr val="FFFFFF"/>
                </a:solidFill>
                <a:latin typeface="微软雅黑" pitchFamily="34" charset="-122"/>
                <a:ea typeface="微软雅黑" pitchFamily="34" charset="-122"/>
              </a:endParaRPr>
            </a:p>
          </p:txBody>
        </p:sp>
      </p:grpSp>
      <p:grpSp>
        <p:nvGrpSpPr>
          <p:cNvPr id="26" name="组合 25"/>
          <p:cNvGrpSpPr>
            <a:grpSpLocks/>
          </p:cNvGrpSpPr>
          <p:nvPr/>
        </p:nvGrpSpPr>
        <p:grpSpPr bwMode="auto">
          <a:xfrm>
            <a:off x="5005388" y="764704"/>
            <a:ext cx="2167525" cy="2167526"/>
            <a:chOff x="971600" y="2636912"/>
            <a:chExt cx="2448272" cy="2448272"/>
          </a:xfrm>
        </p:grpSpPr>
        <p:sp>
          <p:nvSpPr>
            <p:cNvPr id="30" name="椭圆 29"/>
            <p:cNvSpPr/>
            <p:nvPr/>
          </p:nvSpPr>
          <p:spPr bwMode="auto">
            <a:xfrm>
              <a:off x="971600" y="2636912"/>
              <a:ext cx="2448272" cy="2448272"/>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33"/>
            <p:cNvSpPr>
              <a:spLocks noChangeArrowheads="1"/>
            </p:cNvSpPr>
            <p:nvPr/>
          </p:nvSpPr>
          <p:spPr bwMode="auto">
            <a:xfrm>
              <a:off x="1347456" y="3462099"/>
              <a:ext cx="1599149" cy="93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b="1" dirty="0" smtClean="0">
                  <a:solidFill>
                    <a:srgbClr val="FFFFFF"/>
                  </a:solidFill>
                  <a:latin typeface="微软雅黑" pitchFamily="34" charset="-122"/>
                  <a:ea typeface="微软雅黑" pitchFamily="34" charset="-122"/>
                </a:rPr>
                <a:t>教师个体</a:t>
              </a:r>
              <a:endParaRPr lang="en-US" altLang="zh-CN" sz="2800" b="1" dirty="0" smtClean="0">
                <a:solidFill>
                  <a:srgbClr val="FFFFFF"/>
                </a:solidFill>
                <a:latin typeface="微软雅黑" pitchFamily="34" charset="-122"/>
                <a:ea typeface="微软雅黑" pitchFamily="34" charset="-122"/>
              </a:endParaRPr>
            </a:p>
            <a:p>
              <a:pPr algn="ctr"/>
              <a:r>
                <a:rPr lang="zh-CN" altLang="en-US" sz="2400" b="1" dirty="0" smtClean="0">
                  <a:solidFill>
                    <a:srgbClr val="FFFFFF"/>
                  </a:solidFill>
                  <a:latin typeface="微软雅黑" pitchFamily="34" charset="-122"/>
                  <a:ea typeface="微软雅黑" pitchFamily="34" charset="-122"/>
                </a:rPr>
                <a:t>发展需求</a:t>
              </a:r>
              <a:endParaRPr lang="zh-CN" altLang="en-US" sz="2400" b="1" dirty="0">
                <a:solidFill>
                  <a:srgbClr val="FFFFFF"/>
                </a:solidFill>
                <a:latin typeface="微软雅黑" pitchFamily="34" charset="-122"/>
                <a:ea typeface="微软雅黑" pitchFamily="34" charset="-122"/>
              </a:endParaRPr>
            </a:p>
          </p:txBody>
        </p:sp>
      </p:grpSp>
      <p:sp>
        <p:nvSpPr>
          <p:cNvPr id="15" name="圆角矩形 14"/>
          <p:cNvSpPr/>
          <p:nvPr/>
        </p:nvSpPr>
        <p:spPr>
          <a:xfrm>
            <a:off x="1176338" y="3644526"/>
            <a:ext cx="6970712" cy="3096842"/>
          </a:xfrm>
          <a:prstGeom prst="roundRect">
            <a:avLst>
              <a:gd name="adj" fmla="val 6198"/>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下箭头 15"/>
          <p:cNvSpPr/>
          <p:nvPr/>
        </p:nvSpPr>
        <p:spPr>
          <a:xfrm>
            <a:off x="5754216" y="3034853"/>
            <a:ext cx="762000" cy="538162"/>
          </a:xfrm>
          <a:prstGeom prst="downArrow">
            <a:avLst/>
          </a:prstGeom>
          <a:solidFill>
            <a:srgbClr val="0066FF"/>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18" name="矩形 17"/>
          <p:cNvSpPr/>
          <p:nvPr/>
        </p:nvSpPr>
        <p:spPr>
          <a:xfrm>
            <a:off x="1403350" y="3860999"/>
            <a:ext cx="3877985" cy="461665"/>
          </a:xfrm>
          <a:prstGeom prst="rect">
            <a:avLst/>
          </a:prstGeom>
          <a:solidFill>
            <a:schemeClr val="bg1"/>
          </a:solidFill>
          <a:effectLst>
            <a:outerShdw blurRad="63500" sx="102000" sy="102000" algn="ctr" rotWithShape="0">
              <a:prstClr val="black">
                <a:alpha val="40000"/>
              </a:prstClr>
            </a:outerShdw>
          </a:effectLst>
        </p:spPr>
        <p:txBody>
          <a:bodyPr wrap="none">
            <a:spAutoFit/>
          </a:bodyPr>
          <a:lstStyle/>
          <a:p>
            <a:pPr>
              <a:defRPr/>
            </a:pPr>
            <a:r>
              <a:rPr lang="zh-CN" altLang="en-US" sz="2400" b="1" dirty="0" smtClean="0">
                <a:solidFill>
                  <a:srgbClr val="0066FF"/>
                </a:solidFill>
                <a:latin typeface="微软雅黑" pitchFamily="34" charset="-122"/>
                <a:ea typeface="微软雅黑" pitchFamily="34" charset="-122"/>
              </a:rPr>
              <a:t>新入职教师</a:t>
            </a:r>
            <a:r>
              <a:rPr lang="zh-CN" altLang="en-US" sz="2400" b="1" dirty="0">
                <a:solidFill>
                  <a:srgbClr val="0066FF"/>
                </a:solidFill>
                <a:latin typeface="微软雅黑" pitchFamily="34" charset="-122"/>
                <a:ea typeface="微软雅黑" pitchFamily="34" charset="-122"/>
              </a:rPr>
              <a:t>个性化培训需求</a:t>
            </a:r>
          </a:p>
        </p:txBody>
      </p:sp>
      <p:sp>
        <p:nvSpPr>
          <p:cNvPr id="19" name="矩形 18"/>
          <p:cNvSpPr/>
          <p:nvPr/>
        </p:nvSpPr>
        <p:spPr>
          <a:xfrm>
            <a:off x="1417637" y="4510286"/>
            <a:ext cx="6211887" cy="400110"/>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smtClean="0">
                <a:solidFill>
                  <a:schemeClr val="bg1"/>
                </a:solidFill>
                <a:latin typeface="微软雅黑" pitchFamily="34" charset="-122"/>
                <a:ea typeface="微软雅黑" pitchFamily="34" charset="-122"/>
              </a:rPr>
              <a:t>教师</a:t>
            </a:r>
            <a:r>
              <a:rPr lang="zh-CN" altLang="en-US" sz="2000" b="1" dirty="0">
                <a:solidFill>
                  <a:schemeClr val="bg1"/>
                </a:solidFill>
                <a:latin typeface="微软雅黑" pitchFamily="34" charset="-122"/>
                <a:ea typeface="微软雅黑" pitchFamily="34" charset="-122"/>
              </a:rPr>
              <a:t>工学矛盾突出</a:t>
            </a:r>
            <a:r>
              <a:rPr lang="zh-CN" altLang="en-US" sz="2000" b="1" dirty="0" smtClean="0">
                <a:solidFill>
                  <a:schemeClr val="bg1"/>
                </a:solidFill>
                <a:latin typeface="微软雅黑" pitchFamily="34" charset="-122"/>
                <a:ea typeface="微软雅黑" pitchFamily="34" charset="-122"/>
              </a:rPr>
              <a:t>，难以实施面对面集中培训</a:t>
            </a:r>
            <a:endParaRPr lang="zh-CN" altLang="en-US" sz="2000" b="1" dirty="0">
              <a:solidFill>
                <a:schemeClr val="bg1"/>
              </a:solidFill>
              <a:latin typeface="微软雅黑" pitchFamily="34" charset="-122"/>
              <a:ea typeface="微软雅黑" pitchFamily="34" charset="-122"/>
            </a:endParaRPr>
          </a:p>
        </p:txBody>
      </p:sp>
      <p:sp>
        <p:nvSpPr>
          <p:cNvPr id="33" name="矩形 32"/>
          <p:cNvSpPr/>
          <p:nvPr/>
        </p:nvSpPr>
        <p:spPr>
          <a:xfrm>
            <a:off x="1417638" y="5045174"/>
            <a:ext cx="6211886" cy="707886"/>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a:solidFill>
                  <a:schemeClr val="bg1"/>
                </a:solidFill>
                <a:latin typeface="微软雅黑" pitchFamily="34" charset="-122"/>
                <a:ea typeface="微软雅黑" pitchFamily="34" charset="-122"/>
              </a:rPr>
              <a:t>教师发展阶段不同，培训需求不尽相同</a:t>
            </a:r>
            <a:r>
              <a:rPr lang="zh-CN" altLang="en-US" sz="2000" b="1" dirty="0" smtClean="0">
                <a:solidFill>
                  <a:schemeClr val="bg1"/>
                </a:solidFill>
                <a:latin typeface="微软雅黑" pitchFamily="34" charset="-122"/>
                <a:ea typeface="微软雅黑" pitchFamily="34" charset="-122"/>
              </a:rPr>
              <a:t>，需要个性化的培训与指导</a:t>
            </a:r>
            <a:endParaRPr lang="zh-CN" altLang="en-US" sz="2000" b="1" dirty="0">
              <a:solidFill>
                <a:schemeClr val="bg1"/>
              </a:solidFill>
              <a:latin typeface="微软雅黑" pitchFamily="34" charset="-122"/>
              <a:ea typeface="微软雅黑" pitchFamily="34" charset="-122"/>
            </a:endParaRPr>
          </a:p>
        </p:txBody>
      </p:sp>
      <p:sp>
        <p:nvSpPr>
          <p:cNvPr id="23" name="矩形 22"/>
          <p:cNvSpPr/>
          <p:nvPr/>
        </p:nvSpPr>
        <p:spPr>
          <a:xfrm>
            <a:off x="1403350" y="5847164"/>
            <a:ext cx="6211887" cy="707886"/>
          </a:xfrm>
          <a:prstGeom prst="rect">
            <a:avLst/>
          </a:prstGeom>
          <a:solidFill>
            <a:srgbClr val="008AF2"/>
          </a:solidFill>
          <a:effectLst>
            <a:outerShdw blurRad="63500" sx="102000" sy="102000" algn="ctr" rotWithShape="0">
              <a:prstClr val="black">
                <a:alpha val="40000"/>
              </a:prstClr>
            </a:outerShdw>
          </a:effectLst>
        </p:spPr>
        <p:txBody>
          <a:bodyPr wrap="square">
            <a:spAutoFit/>
          </a:bodyPr>
          <a:lstStyle/>
          <a:p>
            <a:pPr>
              <a:defRPr/>
            </a:pPr>
            <a:r>
              <a:rPr lang="zh-CN" altLang="en-US" sz="2000" b="1" dirty="0" smtClean="0">
                <a:solidFill>
                  <a:schemeClr val="bg1"/>
                </a:solidFill>
                <a:latin typeface="微软雅黑" pitchFamily="34" charset="-122"/>
                <a:ea typeface="微软雅黑" pitchFamily="34" charset="-122"/>
              </a:rPr>
              <a:t>学校需要对教师多方面的能力（课件制作、教学方案设计、课堂教学等）进行评估和诊断</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2229953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3"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436109" y="764704"/>
            <a:ext cx="8316416" cy="5112568"/>
          </a:xfrm>
          <a:custGeom>
            <a:avLst/>
            <a:gdLst>
              <a:gd name="connsiteX0" fmla="*/ 0 w 7848872"/>
              <a:gd name="connsiteY0" fmla="*/ 0 h 1584818"/>
              <a:gd name="connsiteX1" fmla="*/ 7848872 w 7848872"/>
              <a:gd name="connsiteY1" fmla="*/ 0 h 1584818"/>
              <a:gd name="connsiteX2" fmla="*/ 7848872 w 7848872"/>
              <a:gd name="connsiteY2" fmla="*/ 1584818 h 1584818"/>
              <a:gd name="connsiteX3" fmla="*/ 0 w 7848872"/>
              <a:gd name="connsiteY3" fmla="*/ 1584818 h 1584818"/>
              <a:gd name="connsiteX4" fmla="*/ 0 w 7848872"/>
              <a:gd name="connsiteY4" fmla="*/ 0 h 158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872" h="1584818">
                <a:moveTo>
                  <a:pt x="0" y="0"/>
                </a:moveTo>
                <a:lnTo>
                  <a:pt x="7848872" y="0"/>
                </a:lnTo>
                <a:lnTo>
                  <a:pt x="7848872" y="1584818"/>
                </a:lnTo>
                <a:lnTo>
                  <a:pt x="0" y="1584818"/>
                </a:lnTo>
                <a:lnTo>
                  <a:pt x="0" y="0"/>
                </a:lnTo>
                <a:close/>
              </a:path>
            </a:pathLst>
          </a:custGeom>
          <a:solidFill>
            <a:srgbClr val="CCDEFF"/>
          </a:solidFill>
          <a:ln/>
        </p:spPr>
        <p:style>
          <a:lnRef idx="3">
            <a:schemeClr val="lt1"/>
          </a:lnRef>
          <a:fillRef idx="1">
            <a:schemeClr val="accent5"/>
          </a:fillRef>
          <a:effectRef idx="1">
            <a:schemeClr val="accent5"/>
          </a:effectRef>
          <a:fontRef idx="minor">
            <a:schemeClr val="lt1"/>
          </a:fontRef>
        </p:style>
        <p:txBody>
          <a:bodyPr spcFirstLastPara="0" vert="horz" wrap="square" lIns="106680" tIns="106680" rIns="106680" bIns="106680" numCol="1" spcCol="1270" anchor="ctr" anchorCtr="0">
            <a:noAutofit/>
          </a:bodyPr>
          <a:lstStyle/>
          <a:p>
            <a:pPr lvl="0" defTabSz="1244600">
              <a:lnSpc>
                <a:spcPct val="150000"/>
              </a:lnSpc>
            </a:pPr>
            <a:endParaRPr lang="en-US" altLang="zh-CN" sz="2400" b="1" kern="1200" dirty="0" smtClean="0">
              <a:solidFill>
                <a:schemeClr val="tx1"/>
              </a:solidFill>
              <a:latin typeface="微软雅黑" pitchFamily="34" charset="-122"/>
              <a:ea typeface="微软雅黑" pitchFamily="34" charset="-122"/>
            </a:endParaRPr>
          </a:p>
          <a:p>
            <a:pPr lvl="0" defTabSz="1244600">
              <a:lnSpc>
                <a:spcPct val="150000"/>
              </a:lnSpc>
            </a:pPr>
            <a:r>
              <a:rPr lang="zh-CN" altLang="en-US" sz="2400" b="1" kern="1200" dirty="0" smtClean="0">
                <a:solidFill>
                  <a:schemeClr val="tx1"/>
                </a:solidFill>
                <a:latin typeface="微软雅黑" pitchFamily="34" charset="-122"/>
                <a:ea typeface="微软雅黑" pitchFamily="34" charset="-122"/>
              </a:rPr>
              <a:t>基于教师技能的个性化</a:t>
            </a:r>
            <a:r>
              <a:rPr lang="zh-CN" altLang="en-US" sz="2400" b="1" dirty="0">
                <a:solidFill>
                  <a:schemeClr val="tx1"/>
                </a:solidFill>
                <a:latin typeface="微软雅黑" pitchFamily="34" charset="-122"/>
                <a:ea typeface="微软雅黑" pitchFamily="34" charset="-122"/>
              </a:rPr>
              <a:t>诊断</a:t>
            </a:r>
            <a:r>
              <a:rPr lang="zh-CN" altLang="en-US" sz="2400" b="1" kern="1200" dirty="0" smtClean="0">
                <a:solidFill>
                  <a:schemeClr val="tx1"/>
                </a:solidFill>
                <a:latin typeface="微软雅黑" pitchFamily="34" charset="-122"/>
                <a:ea typeface="微软雅黑" pitchFamily="34" charset="-122"/>
              </a:rPr>
              <a:t>：</a:t>
            </a:r>
            <a:r>
              <a:rPr lang="zh-CN" altLang="en-US" sz="2400" dirty="0">
                <a:solidFill>
                  <a:schemeClr val="tx1"/>
                </a:solidFill>
                <a:latin typeface="微软雅黑" pitchFamily="34" charset="-122"/>
                <a:ea typeface="微软雅黑" pitchFamily="34" charset="-122"/>
              </a:rPr>
              <a:t>指</a:t>
            </a:r>
            <a:r>
              <a:rPr lang="zh-CN" altLang="en-US" sz="2400" dirty="0" smtClean="0">
                <a:solidFill>
                  <a:schemeClr val="tx1"/>
                </a:solidFill>
                <a:latin typeface="微软雅黑" pitchFamily="34" charset="-122"/>
                <a:ea typeface="微软雅黑" pitchFamily="34" charset="-122"/>
              </a:rPr>
              <a:t>依托教师的日常教学实践，基于移动教育云平台，帮助学校和教师个体诊断教师技能，针对教师</a:t>
            </a:r>
            <a:r>
              <a:rPr lang="zh-CN" altLang="en-US" sz="2400" dirty="0">
                <a:solidFill>
                  <a:schemeClr val="tx1"/>
                </a:solidFill>
                <a:latin typeface="微软雅黑" pitchFamily="34" charset="-122"/>
                <a:ea typeface="微软雅黑" pitchFamily="34" charset="-122"/>
              </a:rPr>
              <a:t>提交</a:t>
            </a:r>
            <a:r>
              <a:rPr lang="zh-CN" altLang="en-US" sz="2400" dirty="0" smtClean="0">
                <a:solidFill>
                  <a:schemeClr val="tx1"/>
                </a:solidFill>
                <a:latin typeface="微软雅黑" pitchFamily="34" charset="-122"/>
                <a:ea typeface="微软雅黑" pitchFamily="34" charset="-122"/>
              </a:rPr>
              <a:t>的教学</a:t>
            </a:r>
            <a:r>
              <a:rPr lang="en-US" altLang="zh-CN" sz="2400" dirty="0" smtClean="0">
                <a:solidFill>
                  <a:schemeClr val="tx1"/>
                </a:solidFill>
                <a:latin typeface="微软雅黑" pitchFamily="34" charset="-122"/>
                <a:ea typeface="微软雅黑" pitchFamily="34" charset="-122"/>
              </a:rPr>
              <a:t>PPT</a:t>
            </a:r>
            <a:r>
              <a:rPr lang="zh-CN" altLang="en-US" sz="2400" dirty="0" smtClean="0">
                <a:solidFill>
                  <a:schemeClr val="tx1"/>
                </a:solidFill>
                <a:latin typeface="微软雅黑" pitchFamily="34" charset="-122"/>
                <a:ea typeface="微软雅黑" pitchFamily="34" charset="-122"/>
              </a:rPr>
              <a:t>、教学设计方案以及课堂教学视频，</a:t>
            </a:r>
            <a:r>
              <a:rPr lang="zh-CN" altLang="en-US" sz="2400" dirty="0">
                <a:solidFill>
                  <a:schemeClr val="tx1"/>
                </a:solidFill>
                <a:latin typeface="微软雅黑" pitchFamily="34" charset="-122"/>
                <a:ea typeface="微软雅黑" pitchFamily="34" charset="-122"/>
              </a:rPr>
              <a:t>找出问题症结，根据问题有针对性的设计</a:t>
            </a:r>
            <a:r>
              <a:rPr lang="en-US" altLang="zh-CN" sz="2400" dirty="0">
                <a:solidFill>
                  <a:schemeClr val="tx1"/>
                </a:solidFill>
                <a:latin typeface="微软雅黑" pitchFamily="34" charset="-122"/>
                <a:ea typeface="微软雅黑" pitchFamily="34" charset="-122"/>
              </a:rPr>
              <a:t>/</a:t>
            </a:r>
            <a:r>
              <a:rPr lang="zh-CN" altLang="en-US" sz="2400" dirty="0">
                <a:solidFill>
                  <a:schemeClr val="tx1"/>
                </a:solidFill>
                <a:latin typeface="微软雅黑" pitchFamily="34" charset="-122"/>
                <a:ea typeface="微软雅黑" pitchFamily="34" charset="-122"/>
              </a:rPr>
              <a:t>推荐培训活动，实质性地帮助教师</a:t>
            </a:r>
            <a:r>
              <a:rPr lang="zh-CN" altLang="en-US" sz="2400" dirty="0" smtClean="0">
                <a:solidFill>
                  <a:schemeClr val="tx1"/>
                </a:solidFill>
                <a:latin typeface="微软雅黑" pitchFamily="34" charset="-122"/>
                <a:ea typeface="微软雅黑" pitchFamily="34" charset="-122"/>
              </a:rPr>
              <a:t>解决课件制作、教学方案设计以及课堂教学的</a:t>
            </a:r>
            <a:r>
              <a:rPr lang="zh-CN" altLang="en-US" sz="2400" dirty="0">
                <a:solidFill>
                  <a:schemeClr val="tx1"/>
                </a:solidFill>
                <a:latin typeface="微软雅黑" pitchFamily="34" charset="-122"/>
                <a:ea typeface="微软雅黑" pitchFamily="34" charset="-122"/>
              </a:rPr>
              <a:t>问题。</a:t>
            </a:r>
            <a:endParaRPr lang="en-US" altLang="zh-CN" sz="2400" kern="1200" dirty="0" smtClean="0">
              <a:solidFill>
                <a:schemeClr val="tx1"/>
              </a:solidFill>
              <a:latin typeface="微软雅黑" pitchFamily="34" charset="-122"/>
              <a:ea typeface="微软雅黑" pitchFamily="34" charset="-122"/>
            </a:endParaRPr>
          </a:p>
          <a:p>
            <a:pPr lvl="0" defTabSz="1244600">
              <a:lnSpc>
                <a:spcPct val="150000"/>
              </a:lnSpc>
              <a:spcBef>
                <a:spcPct val="0"/>
              </a:spcBef>
              <a:spcAft>
                <a:spcPct val="35000"/>
              </a:spcAft>
            </a:pPr>
            <a:endParaRPr lang="en-US" altLang="zh-CN" sz="2000" dirty="0">
              <a:latin typeface="微软雅黑" pitchFamily="34" charset="-122"/>
              <a:ea typeface="微软雅黑" pitchFamily="34" charset="-122"/>
            </a:endParaRPr>
          </a:p>
          <a:p>
            <a:pPr lvl="0" defTabSz="1244600">
              <a:lnSpc>
                <a:spcPct val="150000"/>
              </a:lnSpc>
              <a:spcBef>
                <a:spcPct val="0"/>
              </a:spcBef>
              <a:spcAft>
                <a:spcPct val="35000"/>
              </a:spcAft>
            </a:pPr>
            <a:endParaRPr lang="en-US" altLang="zh-CN" sz="2000" kern="1200" dirty="0" smtClean="0">
              <a:latin typeface="微软雅黑" pitchFamily="34" charset="-122"/>
              <a:ea typeface="微软雅黑" pitchFamily="34" charset="-122"/>
            </a:endParaRPr>
          </a:p>
          <a:p>
            <a:pPr lvl="0" defTabSz="1244600">
              <a:lnSpc>
                <a:spcPct val="150000"/>
              </a:lnSpc>
              <a:spcBef>
                <a:spcPct val="0"/>
              </a:spcBef>
              <a:spcAft>
                <a:spcPct val="35000"/>
              </a:spcAft>
            </a:pPr>
            <a:endParaRPr lang="en-US" altLang="zh-CN" sz="2000" dirty="0">
              <a:latin typeface="微软雅黑" pitchFamily="34" charset="-122"/>
              <a:ea typeface="微软雅黑" pitchFamily="34" charset="-122"/>
            </a:endParaRPr>
          </a:p>
          <a:p>
            <a:pPr lvl="0" defTabSz="1244600">
              <a:lnSpc>
                <a:spcPct val="150000"/>
              </a:lnSpc>
              <a:spcBef>
                <a:spcPct val="0"/>
              </a:spcBef>
              <a:spcAft>
                <a:spcPct val="35000"/>
              </a:spcAft>
            </a:pPr>
            <a:endParaRPr lang="zh-CN" altLang="en-US" sz="2000" kern="1200" dirty="0">
              <a:latin typeface="微软雅黑" pitchFamily="34" charset="-122"/>
              <a:ea typeface="微软雅黑" pitchFamily="34" charset="-122"/>
            </a:endParaRPr>
          </a:p>
        </p:txBody>
      </p:sp>
      <p:sp>
        <p:nvSpPr>
          <p:cNvPr id="33" name="任意多边形 32"/>
          <p:cNvSpPr/>
          <p:nvPr/>
        </p:nvSpPr>
        <p:spPr>
          <a:xfrm>
            <a:off x="443403" y="4420394"/>
            <a:ext cx="2088000" cy="1476246"/>
          </a:xfrm>
          <a:custGeom>
            <a:avLst/>
            <a:gdLst>
              <a:gd name="connsiteX0" fmla="*/ 0 w 2613735"/>
              <a:gd name="connsiteY0" fmla="*/ 0 h 2701035"/>
              <a:gd name="connsiteX1" fmla="*/ 2613735 w 2613735"/>
              <a:gd name="connsiteY1" fmla="*/ 0 h 2701035"/>
              <a:gd name="connsiteX2" fmla="*/ 2613735 w 2613735"/>
              <a:gd name="connsiteY2" fmla="*/ 2701035 h 2701035"/>
              <a:gd name="connsiteX3" fmla="*/ 0 w 2613735"/>
              <a:gd name="connsiteY3" fmla="*/ 2701035 h 2701035"/>
              <a:gd name="connsiteX4" fmla="*/ 0 w 2613735"/>
              <a:gd name="connsiteY4" fmla="*/ 0 h 2701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735" h="2701035">
                <a:moveTo>
                  <a:pt x="0" y="0"/>
                </a:moveTo>
                <a:lnTo>
                  <a:pt x="2613735" y="0"/>
                </a:lnTo>
                <a:lnTo>
                  <a:pt x="2613735" y="2701035"/>
                </a:lnTo>
                <a:lnTo>
                  <a:pt x="0" y="2701035"/>
                </a:lnTo>
                <a:lnTo>
                  <a:pt x="0" y="0"/>
                </a:lnTo>
                <a:close/>
              </a:path>
            </a:pathLst>
          </a:custGeom>
          <a:ln>
            <a:solidFill>
              <a:srgbClr val="0066FF"/>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150000"/>
              </a:lnSpc>
              <a:spcBef>
                <a:spcPct val="0"/>
              </a:spcBef>
              <a:spcAft>
                <a:spcPct val="35000"/>
              </a:spcAft>
            </a:pPr>
            <a:r>
              <a:rPr lang="zh-CN" altLang="en-US" sz="2000" b="1" kern="1200" dirty="0" smtClean="0">
                <a:latin typeface="微软雅黑" pitchFamily="34" charset="-122"/>
                <a:ea typeface="微软雅黑" pitchFamily="34" charset="-122"/>
              </a:rPr>
              <a:t>特点一</a:t>
            </a:r>
            <a:endParaRPr lang="en-US" altLang="zh-CN" sz="2000" b="1" kern="1200" dirty="0" smtClean="0">
              <a:latin typeface="微软雅黑" pitchFamily="34" charset="-122"/>
              <a:ea typeface="微软雅黑" pitchFamily="34" charset="-122"/>
            </a:endParaRPr>
          </a:p>
          <a:p>
            <a:pPr lvl="0" algn="ctr" defTabSz="889000">
              <a:lnSpc>
                <a:spcPct val="150000"/>
              </a:lnSpc>
              <a:spcAft>
                <a:spcPct val="35000"/>
              </a:spcAft>
            </a:pPr>
            <a:r>
              <a:rPr lang="zh-CN" altLang="en-US" sz="2400" dirty="0">
                <a:latin typeface="微软雅黑" pitchFamily="34" charset="-122"/>
                <a:ea typeface="微软雅黑" pitchFamily="34" charset="-122"/>
              </a:rPr>
              <a:t>面向问题解决</a:t>
            </a:r>
          </a:p>
        </p:txBody>
      </p:sp>
      <p:sp>
        <p:nvSpPr>
          <p:cNvPr id="34" name="任意多边形 33"/>
          <p:cNvSpPr/>
          <p:nvPr/>
        </p:nvSpPr>
        <p:spPr>
          <a:xfrm>
            <a:off x="2491063" y="4420394"/>
            <a:ext cx="2088230" cy="1476246"/>
          </a:xfrm>
          <a:custGeom>
            <a:avLst/>
            <a:gdLst>
              <a:gd name="connsiteX0" fmla="*/ 0 w 2613735"/>
              <a:gd name="connsiteY0" fmla="*/ 0 h 2701035"/>
              <a:gd name="connsiteX1" fmla="*/ 2613735 w 2613735"/>
              <a:gd name="connsiteY1" fmla="*/ 0 h 2701035"/>
              <a:gd name="connsiteX2" fmla="*/ 2613735 w 2613735"/>
              <a:gd name="connsiteY2" fmla="*/ 2701035 h 2701035"/>
              <a:gd name="connsiteX3" fmla="*/ 0 w 2613735"/>
              <a:gd name="connsiteY3" fmla="*/ 2701035 h 2701035"/>
              <a:gd name="connsiteX4" fmla="*/ 0 w 2613735"/>
              <a:gd name="connsiteY4" fmla="*/ 0 h 2701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735" h="2701035">
                <a:moveTo>
                  <a:pt x="0" y="0"/>
                </a:moveTo>
                <a:lnTo>
                  <a:pt x="2613735" y="0"/>
                </a:lnTo>
                <a:lnTo>
                  <a:pt x="2613735" y="2701035"/>
                </a:lnTo>
                <a:lnTo>
                  <a:pt x="0" y="2701035"/>
                </a:lnTo>
                <a:lnTo>
                  <a:pt x="0" y="0"/>
                </a:lnTo>
                <a:close/>
              </a:path>
            </a:pathLst>
          </a:custGeom>
          <a:ln>
            <a:solidFill>
              <a:srgbClr val="0066FF"/>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150000"/>
              </a:lnSpc>
              <a:spcBef>
                <a:spcPct val="0"/>
              </a:spcBef>
              <a:spcAft>
                <a:spcPct val="35000"/>
              </a:spcAft>
            </a:pPr>
            <a:r>
              <a:rPr lang="zh-CN" altLang="en-US" sz="2000" b="1" kern="1200" dirty="0" smtClean="0">
                <a:latin typeface="微软雅黑" pitchFamily="34" charset="-122"/>
                <a:ea typeface="微软雅黑" pitchFamily="34" charset="-122"/>
              </a:rPr>
              <a:t>特点二</a:t>
            </a:r>
            <a:endParaRPr lang="en-US" altLang="zh-CN" sz="2000" b="1" kern="1200" dirty="0" smtClean="0">
              <a:latin typeface="微软雅黑" pitchFamily="34" charset="-122"/>
              <a:ea typeface="微软雅黑" pitchFamily="34" charset="-122"/>
            </a:endParaRPr>
          </a:p>
          <a:p>
            <a:pPr lvl="0" algn="ctr" defTabSz="889000">
              <a:lnSpc>
                <a:spcPct val="150000"/>
              </a:lnSpc>
              <a:spcAft>
                <a:spcPct val="35000"/>
              </a:spcAft>
            </a:pPr>
            <a:r>
              <a:rPr lang="zh-CN" altLang="en-US" sz="2400" dirty="0">
                <a:latin typeface="微软雅黑" pitchFamily="34" charset="-122"/>
                <a:ea typeface="微软雅黑" pitchFamily="34" charset="-122"/>
              </a:rPr>
              <a:t>即时反馈问题</a:t>
            </a:r>
            <a:endParaRPr lang="en-US" altLang="zh-CN" sz="2400" dirty="0">
              <a:latin typeface="微软雅黑" pitchFamily="34" charset="-122"/>
              <a:ea typeface="微软雅黑" pitchFamily="34" charset="-122"/>
            </a:endParaRPr>
          </a:p>
        </p:txBody>
      </p:sp>
      <p:sp>
        <p:nvSpPr>
          <p:cNvPr id="35" name="任意多边形 34"/>
          <p:cNvSpPr/>
          <p:nvPr/>
        </p:nvSpPr>
        <p:spPr>
          <a:xfrm>
            <a:off x="4579294" y="4420394"/>
            <a:ext cx="2088231" cy="1476246"/>
          </a:xfrm>
          <a:custGeom>
            <a:avLst/>
            <a:gdLst>
              <a:gd name="connsiteX0" fmla="*/ 0 w 2613735"/>
              <a:gd name="connsiteY0" fmla="*/ 0 h 3328119"/>
              <a:gd name="connsiteX1" fmla="*/ 2613735 w 2613735"/>
              <a:gd name="connsiteY1" fmla="*/ 0 h 3328119"/>
              <a:gd name="connsiteX2" fmla="*/ 2613735 w 2613735"/>
              <a:gd name="connsiteY2" fmla="*/ 3328119 h 3328119"/>
              <a:gd name="connsiteX3" fmla="*/ 0 w 2613735"/>
              <a:gd name="connsiteY3" fmla="*/ 3328119 h 3328119"/>
              <a:gd name="connsiteX4" fmla="*/ 0 w 2613735"/>
              <a:gd name="connsiteY4" fmla="*/ 0 h 332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735" h="3328119">
                <a:moveTo>
                  <a:pt x="0" y="0"/>
                </a:moveTo>
                <a:lnTo>
                  <a:pt x="2613735" y="0"/>
                </a:lnTo>
                <a:lnTo>
                  <a:pt x="2613735" y="3328119"/>
                </a:lnTo>
                <a:lnTo>
                  <a:pt x="0" y="3328119"/>
                </a:lnTo>
                <a:lnTo>
                  <a:pt x="0" y="0"/>
                </a:lnTo>
                <a:close/>
              </a:path>
            </a:pathLst>
          </a:custGeom>
          <a:ln>
            <a:solidFill>
              <a:srgbClr val="0066FF"/>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150000"/>
              </a:lnSpc>
              <a:spcBef>
                <a:spcPct val="0"/>
              </a:spcBef>
              <a:spcAft>
                <a:spcPct val="35000"/>
              </a:spcAft>
            </a:pPr>
            <a:r>
              <a:rPr lang="zh-CN" altLang="en-US" sz="2000" b="1" kern="1200" dirty="0" smtClean="0">
                <a:latin typeface="微软雅黑" pitchFamily="34" charset="-122"/>
                <a:ea typeface="微软雅黑" pitchFamily="34" charset="-122"/>
              </a:rPr>
              <a:t>特点三</a:t>
            </a:r>
            <a:endParaRPr lang="en-US" altLang="zh-CN" sz="2000" b="1" kern="1200" dirty="0" smtClean="0">
              <a:latin typeface="微软雅黑" pitchFamily="34" charset="-122"/>
              <a:ea typeface="微软雅黑" pitchFamily="34" charset="-122"/>
            </a:endParaRPr>
          </a:p>
          <a:p>
            <a:pPr algn="ctr" defTabSz="889000">
              <a:lnSpc>
                <a:spcPct val="150000"/>
              </a:lnSpc>
              <a:spcAft>
                <a:spcPct val="35000"/>
              </a:spcAft>
            </a:pPr>
            <a:r>
              <a:rPr lang="zh-CN" altLang="en-US" sz="2400" dirty="0">
                <a:latin typeface="微软雅黑" pitchFamily="34" charset="-122"/>
                <a:ea typeface="微软雅黑" pitchFamily="34" charset="-122"/>
              </a:rPr>
              <a:t>尊重教师</a:t>
            </a:r>
            <a:r>
              <a:rPr lang="zh-CN" altLang="en-US" sz="2400" dirty="0" smtClean="0">
                <a:latin typeface="微软雅黑" pitchFamily="34" charset="-122"/>
                <a:ea typeface="微软雅黑" pitchFamily="34" charset="-122"/>
              </a:rPr>
              <a:t>个体</a:t>
            </a:r>
            <a:endParaRPr lang="zh-CN" altLang="en-US" sz="2400" dirty="0">
              <a:latin typeface="微软雅黑" pitchFamily="34" charset="-122"/>
              <a:ea typeface="微软雅黑" pitchFamily="34" charset="-122"/>
            </a:endParaRPr>
          </a:p>
        </p:txBody>
      </p:sp>
      <p:sp>
        <p:nvSpPr>
          <p:cNvPr id="8" name="任意多边形 7"/>
          <p:cNvSpPr/>
          <p:nvPr/>
        </p:nvSpPr>
        <p:spPr>
          <a:xfrm>
            <a:off x="6667527" y="4420394"/>
            <a:ext cx="2088231" cy="1476246"/>
          </a:xfrm>
          <a:custGeom>
            <a:avLst/>
            <a:gdLst>
              <a:gd name="connsiteX0" fmla="*/ 0 w 2613735"/>
              <a:gd name="connsiteY0" fmla="*/ 0 h 3328119"/>
              <a:gd name="connsiteX1" fmla="*/ 2613735 w 2613735"/>
              <a:gd name="connsiteY1" fmla="*/ 0 h 3328119"/>
              <a:gd name="connsiteX2" fmla="*/ 2613735 w 2613735"/>
              <a:gd name="connsiteY2" fmla="*/ 3328119 h 3328119"/>
              <a:gd name="connsiteX3" fmla="*/ 0 w 2613735"/>
              <a:gd name="connsiteY3" fmla="*/ 3328119 h 3328119"/>
              <a:gd name="connsiteX4" fmla="*/ 0 w 2613735"/>
              <a:gd name="connsiteY4" fmla="*/ 0 h 332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735" h="3328119">
                <a:moveTo>
                  <a:pt x="0" y="0"/>
                </a:moveTo>
                <a:lnTo>
                  <a:pt x="2613735" y="0"/>
                </a:lnTo>
                <a:lnTo>
                  <a:pt x="2613735" y="3328119"/>
                </a:lnTo>
                <a:lnTo>
                  <a:pt x="0" y="3328119"/>
                </a:lnTo>
                <a:lnTo>
                  <a:pt x="0" y="0"/>
                </a:lnTo>
                <a:close/>
              </a:path>
            </a:pathLst>
          </a:custGeom>
          <a:ln>
            <a:solidFill>
              <a:srgbClr val="0066FF"/>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150000"/>
              </a:lnSpc>
              <a:spcBef>
                <a:spcPct val="0"/>
              </a:spcBef>
              <a:spcAft>
                <a:spcPct val="35000"/>
              </a:spcAft>
            </a:pPr>
            <a:r>
              <a:rPr lang="zh-CN" altLang="en-US" sz="2000" b="1" kern="1200" dirty="0" smtClean="0">
                <a:latin typeface="微软雅黑" pitchFamily="34" charset="-122"/>
                <a:ea typeface="微软雅黑" pitchFamily="34" charset="-122"/>
              </a:rPr>
              <a:t>特点四</a:t>
            </a:r>
            <a:endParaRPr lang="en-US" altLang="zh-CN" sz="2000" b="1" kern="1200" dirty="0" smtClean="0">
              <a:latin typeface="微软雅黑" pitchFamily="34" charset="-122"/>
              <a:ea typeface="微软雅黑" pitchFamily="34" charset="-122"/>
            </a:endParaRPr>
          </a:p>
          <a:p>
            <a:pPr lvl="0" algn="ctr" defTabSz="889000">
              <a:lnSpc>
                <a:spcPct val="150000"/>
              </a:lnSpc>
              <a:spcAft>
                <a:spcPct val="35000"/>
              </a:spcAft>
            </a:pPr>
            <a:r>
              <a:rPr lang="zh-CN" altLang="en-US" sz="2400" dirty="0">
                <a:latin typeface="微软雅黑" pitchFamily="34" charset="-122"/>
                <a:ea typeface="微软雅黑" pitchFamily="34" charset="-122"/>
              </a:rPr>
              <a:t>关注工作实践</a:t>
            </a:r>
          </a:p>
        </p:txBody>
      </p:sp>
    </p:spTree>
    <p:extLst>
      <p:ext uri="{BB962C8B-B14F-4D97-AF65-F5344CB8AC3E}">
        <p14:creationId xmlns:p14="http://schemas.microsoft.com/office/powerpoint/2010/main" val="3142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76672"/>
            <a:ext cx="7240320" cy="56371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524328" y="3933056"/>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诊断素材</a:t>
            </a:r>
            <a:endParaRPr lang="zh-CN" altLang="en-US" sz="2400" dirty="0">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flipH="1">
            <a:off x="6588224" y="4293096"/>
            <a:ext cx="9361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6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教师技能个性化诊断流程</a:t>
            </a:r>
          </a:p>
        </p:txBody>
      </p:sp>
      <p:graphicFrame>
        <p:nvGraphicFramePr>
          <p:cNvPr id="3" name="对象 2"/>
          <p:cNvGraphicFramePr>
            <a:graphicFrameLocks noChangeAspect="1"/>
          </p:cNvGraphicFramePr>
          <p:nvPr>
            <p:extLst>
              <p:ext uri="{D42A27DB-BD31-4B8C-83A1-F6EECF244321}">
                <p14:modId xmlns:p14="http://schemas.microsoft.com/office/powerpoint/2010/main" val="2622454409"/>
              </p:ext>
            </p:extLst>
          </p:nvPr>
        </p:nvGraphicFramePr>
        <p:xfrm>
          <a:off x="-58738" y="1916832"/>
          <a:ext cx="9455151" cy="3384550"/>
        </p:xfrm>
        <a:graphic>
          <a:graphicData uri="http://schemas.openxmlformats.org/presentationml/2006/ole">
            <mc:AlternateContent xmlns:mc="http://schemas.openxmlformats.org/markup-compatibility/2006">
              <mc:Choice xmlns:v="urn:schemas-microsoft-com:vml" Requires="v">
                <p:oleObj spid="_x0000_s61450" name="Visio" r:id="rId4" imgW="9745964" imgH="3482352" progId="Visio.Drawing.11">
                  <p:embed/>
                </p:oleObj>
              </mc:Choice>
              <mc:Fallback>
                <p:oleObj name="Visio" r:id="rId4" imgW="9745964" imgH="3482352" progId="Visio.Drawing.11">
                  <p:embed/>
                  <p:pic>
                    <p:nvPicPr>
                      <p:cNvPr id="0" name=""/>
                      <p:cNvPicPr>
                        <a:picLocks noChangeAspect="1" noChangeArrowheads="1"/>
                      </p:cNvPicPr>
                      <p:nvPr/>
                    </p:nvPicPr>
                    <p:blipFill>
                      <a:blip r:embed="rId5"/>
                      <a:srcRect/>
                      <a:stretch>
                        <a:fillRect/>
                      </a:stretch>
                    </p:blipFill>
                    <p:spPr bwMode="auto">
                      <a:xfrm>
                        <a:off x="-58738" y="1916832"/>
                        <a:ext cx="9455151"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611560" y="5517232"/>
            <a:ext cx="1872208" cy="979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教学课件</a:t>
            </a:r>
            <a:r>
              <a:rPr lang="en-US" altLang="zh-CN" sz="2000" dirty="0" smtClean="0">
                <a:latin typeface="微软雅黑" panose="020B0503020204020204" pitchFamily="34" charset="-122"/>
                <a:ea typeface="微软雅黑" panose="020B0503020204020204" pitchFamily="34" charset="-122"/>
              </a:rPr>
              <a:t>PPT</a:t>
            </a:r>
          </a:p>
          <a:p>
            <a:pPr algn="ctr"/>
            <a:r>
              <a:rPr lang="zh-CN" altLang="en-US" sz="2000" dirty="0" smtClean="0">
                <a:latin typeface="微软雅黑" panose="020B0503020204020204" pitchFamily="34" charset="-122"/>
                <a:ea typeface="微软雅黑" panose="020B0503020204020204" pitchFamily="34" charset="-122"/>
              </a:rPr>
              <a:t>教学设计方案</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课堂教学视频</a:t>
            </a:r>
            <a:endParaRPr lang="zh-CN" altLang="en-US" sz="2000" dirty="0">
              <a:latin typeface="微软雅黑" panose="020B0503020204020204" pitchFamily="34" charset="-122"/>
              <a:ea typeface="微软雅黑" panose="020B0503020204020204" pitchFamily="34" charset="-122"/>
            </a:endParaRPr>
          </a:p>
        </p:txBody>
      </p:sp>
      <p:cxnSp>
        <p:nvCxnSpPr>
          <p:cNvPr id="5" name="直接箭头连接符 4"/>
          <p:cNvCxnSpPr>
            <a:endCxn id="4" idx="0"/>
          </p:cNvCxnSpPr>
          <p:nvPr/>
        </p:nvCxnSpPr>
        <p:spPr>
          <a:xfrm flipH="1">
            <a:off x="1547664" y="3140968"/>
            <a:ext cx="936104" cy="23762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6328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251520" y="596967"/>
            <a:ext cx="1404572" cy="841552"/>
          </a:xfrm>
          <a:custGeom>
            <a:avLst/>
            <a:gdLst>
              <a:gd name="connsiteX0" fmla="*/ 0 w 1872876"/>
              <a:gd name="connsiteY0" fmla="*/ 112373 h 1123725"/>
              <a:gd name="connsiteX1" fmla="*/ 112373 w 1872876"/>
              <a:gd name="connsiteY1" fmla="*/ 0 h 1123725"/>
              <a:gd name="connsiteX2" fmla="*/ 1760504 w 1872876"/>
              <a:gd name="connsiteY2" fmla="*/ 0 h 1123725"/>
              <a:gd name="connsiteX3" fmla="*/ 1872877 w 1872876"/>
              <a:gd name="connsiteY3" fmla="*/ 112373 h 1123725"/>
              <a:gd name="connsiteX4" fmla="*/ 1872876 w 1872876"/>
              <a:gd name="connsiteY4" fmla="*/ 1011353 h 1123725"/>
              <a:gd name="connsiteX5" fmla="*/ 1760503 w 1872876"/>
              <a:gd name="connsiteY5" fmla="*/ 1123726 h 1123725"/>
              <a:gd name="connsiteX6" fmla="*/ 112373 w 1872876"/>
              <a:gd name="connsiteY6" fmla="*/ 1123725 h 1123725"/>
              <a:gd name="connsiteX7" fmla="*/ 0 w 1872876"/>
              <a:gd name="connsiteY7" fmla="*/ 1011352 h 1123725"/>
              <a:gd name="connsiteX8" fmla="*/ 0 w 1872876"/>
              <a:gd name="connsiteY8" fmla="*/ 112373 h 112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876" h="1123725">
                <a:moveTo>
                  <a:pt x="0" y="112373"/>
                </a:moveTo>
                <a:cubicBezTo>
                  <a:pt x="0" y="50311"/>
                  <a:pt x="50311" y="0"/>
                  <a:pt x="112373" y="0"/>
                </a:cubicBezTo>
                <a:lnTo>
                  <a:pt x="1760504" y="0"/>
                </a:lnTo>
                <a:cubicBezTo>
                  <a:pt x="1822566" y="0"/>
                  <a:pt x="1872877" y="50311"/>
                  <a:pt x="1872877" y="112373"/>
                </a:cubicBezTo>
                <a:cubicBezTo>
                  <a:pt x="1872877" y="412033"/>
                  <a:pt x="1872876" y="711693"/>
                  <a:pt x="1872876" y="1011353"/>
                </a:cubicBezTo>
                <a:cubicBezTo>
                  <a:pt x="1872876" y="1073415"/>
                  <a:pt x="1822565" y="1123726"/>
                  <a:pt x="1760503" y="1123726"/>
                </a:cubicBezTo>
                <a:lnTo>
                  <a:pt x="112373" y="1123725"/>
                </a:lnTo>
                <a:cubicBezTo>
                  <a:pt x="50311" y="1123725"/>
                  <a:pt x="0" y="1073414"/>
                  <a:pt x="0" y="1011352"/>
                </a:cubicBezTo>
                <a:lnTo>
                  <a:pt x="0" y="112373"/>
                </a:lnTo>
                <a:close/>
              </a:path>
            </a:pathLst>
          </a:custGeom>
        </p:spPr>
        <p:style>
          <a:lnRef idx="2">
            <a:schemeClr val="lt1">
              <a:hueOff val="0"/>
              <a:satOff val="0"/>
              <a:lumOff val="0"/>
              <a:alphaOff val="0"/>
            </a:schemeClr>
          </a:lnRef>
          <a:fillRef idx="1">
            <a:schemeClr val="accent5">
              <a:hueOff val="-3245016"/>
              <a:satOff val="1732"/>
              <a:lumOff val="-7549"/>
              <a:alphaOff val="0"/>
            </a:schemeClr>
          </a:fillRef>
          <a:effectRef idx="0">
            <a:schemeClr val="accent5">
              <a:hueOff val="-3245016"/>
              <a:satOff val="1732"/>
              <a:lumOff val="-7549"/>
              <a:alphaOff val="0"/>
            </a:schemeClr>
          </a:effectRef>
          <a:fontRef idx="minor">
            <a:schemeClr val="lt1"/>
          </a:fontRef>
        </p:style>
        <p:txBody>
          <a:bodyPr lIns="93240" tIns="93240" rIns="93240" bIns="93240" spcCol="1270" anchor="ctr"/>
          <a:lstStyle/>
          <a:p>
            <a:pPr algn="ctr" defTabSz="799887">
              <a:lnSpc>
                <a:spcPct val="90000"/>
              </a:lnSpc>
              <a:spcAft>
                <a:spcPct val="35000"/>
              </a:spcAft>
              <a:defRPr/>
            </a:pPr>
            <a:r>
              <a:rPr lang="zh-CN" altLang="en-US" b="1" dirty="0">
                <a:latin typeface="微软雅黑" pitchFamily="34" charset="-122"/>
                <a:ea typeface="微软雅黑" pitchFamily="34" charset="-122"/>
              </a:rPr>
              <a:t>诊断教学  </a:t>
            </a:r>
            <a:r>
              <a:rPr lang="en-US" altLang="zh-CN" b="1" dirty="0">
                <a:latin typeface="微软雅黑" pitchFamily="34" charset="-122"/>
                <a:ea typeface="微软雅黑" pitchFamily="34" charset="-122"/>
              </a:rPr>
              <a:t>PPT</a:t>
            </a:r>
            <a:endParaRPr lang="zh-CN" altLang="en-US" b="1" dirty="0">
              <a:latin typeface="微软雅黑" pitchFamily="34" charset="-122"/>
              <a:ea typeface="微软雅黑" pitchFamily="34" charset="-122"/>
            </a:endParaRPr>
          </a:p>
        </p:txBody>
      </p:sp>
      <p:grpSp>
        <p:nvGrpSpPr>
          <p:cNvPr id="17412" name="组合 23"/>
          <p:cNvGrpSpPr>
            <a:grpSpLocks/>
          </p:cNvGrpSpPr>
          <p:nvPr/>
        </p:nvGrpSpPr>
        <p:grpSpPr bwMode="auto">
          <a:xfrm>
            <a:off x="1737033" y="510073"/>
            <a:ext cx="6501501" cy="417801"/>
            <a:chOff x="877384" y="132"/>
            <a:chExt cx="9398431" cy="814714"/>
          </a:xfrm>
        </p:grpSpPr>
        <p:sp>
          <p:nvSpPr>
            <p:cNvPr id="25" name="同侧圆角矩形 24"/>
            <p:cNvSpPr/>
            <p:nvPr/>
          </p:nvSpPr>
          <p:spPr>
            <a:xfrm rot="5400000">
              <a:off x="5169242" y="-4291727"/>
              <a:ext cx="814714" cy="9398431"/>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同侧圆角矩形 4"/>
            <p:cNvSpPr/>
            <p:nvPr/>
          </p:nvSpPr>
          <p:spPr>
            <a:xfrm>
              <a:off x="877384" y="39592"/>
              <a:ext cx="9358854" cy="7357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52" tIns="9523" rIns="9523" bIns="9523" spcCol="1270" anchor="ctr"/>
            <a:lstStyle/>
            <a:p>
              <a:pPr marL="0" lvl="1" defTabSz="666572">
                <a:lnSpc>
                  <a:spcPct val="90000"/>
                </a:lnSpc>
                <a:spcAft>
                  <a:spcPct val="15000"/>
                </a:spcAft>
                <a:defRPr/>
              </a:pPr>
              <a:r>
                <a:rPr lang="zh-CN" altLang="en-US" dirty="0">
                  <a:latin typeface="微软雅黑" pitchFamily="34" charset="-122"/>
                  <a:ea typeface="微软雅黑" pitchFamily="34" charset="-122"/>
                </a:rPr>
                <a:t>诊断教学</a:t>
              </a:r>
              <a:r>
                <a:rPr lang="en-US" altLang="zh-CN" dirty="0">
                  <a:latin typeface="微软雅黑" pitchFamily="34" charset="-122"/>
                  <a:ea typeface="微软雅黑" pitchFamily="34" charset="-122"/>
                </a:rPr>
                <a:t>PPT</a:t>
              </a:r>
              <a:r>
                <a:rPr lang="zh-CN" altLang="en-US" dirty="0">
                  <a:latin typeface="微软雅黑" pitchFamily="34" charset="-122"/>
                  <a:ea typeface="微软雅黑" pitchFamily="34" charset="-122"/>
                </a:rPr>
                <a:t>，批注教师存在的问题（按照评价量表）</a:t>
              </a:r>
            </a:p>
          </p:txBody>
        </p:sp>
      </p:grpSp>
      <p:grpSp>
        <p:nvGrpSpPr>
          <p:cNvPr id="17413" name="组合 26"/>
          <p:cNvGrpSpPr>
            <a:grpSpLocks/>
          </p:cNvGrpSpPr>
          <p:nvPr/>
        </p:nvGrpSpPr>
        <p:grpSpPr bwMode="auto">
          <a:xfrm>
            <a:off x="1737033" y="994532"/>
            <a:ext cx="6536019" cy="468984"/>
            <a:chOff x="877384" y="990324"/>
            <a:chExt cx="9398431" cy="814714"/>
          </a:xfrm>
        </p:grpSpPr>
        <p:sp>
          <p:nvSpPr>
            <p:cNvPr id="28" name="同侧圆角矩形 27"/>
            <p:cNvSpPr/>
            <p:nvPr/>
          </p:nvSpPr>
          <p:spPr>
            <a:xfrm rot="5400000">
              <a:off x="5169242" y="-3301534"/>
              <a:ext cx="814714" cy="9398431"/>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同侧圆角矩形 4"/>
            <p:cNvSpPr/>
            <p:nvPr/>
          </p:nvSpPr>
          <p:spPr>
            <a:xfrm>
              <a:off x="877384" y="1029612"/>
              <a:ext cx="9359065" cy="7361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52" tIns="9523" rIns="9523" bIns="9523" spcCol="1270" anchor="ctr"/>
            <a:lstStyle/>
            <a:p>
              <a:pPr marL="0" lvl="1" defTabSz="666572">
                <a:lnSpc>
                  <a:spcPct val="90000"/>
                </a:lnSpc>
                <a:spcAft>
                  <a:spcPct val="15000"/>
                </a:spcAft>
                <a:defRPr/>
              </a:pPr>
              <a:r>
                <a:rPr lang="zh-CN" altLang="en-US" dirty="0">
                  <a:solidFill>
                    <a:schemeClr val="tx1"/>
                  </a:solidFill>
                  <a:latin typeface="微软雅黑" pitchFamily="34" charset="-122"/>
                  <a:ea typeface="微软雅黑" pitchFamily="34" charset="-122"/>
                </a:rPr>
                <a:t>深度交流，确定教师教学</a:t>
              </a:r>
              <a:r>
                <a:rPr lang="en-US" altLang="zh-CN" dirty="0">
                  <a:solidFill>
                    <a:schemeClr val="tx1"/>
                  </a:solidFill>
                  <a:latin typeface="微软雅黑" pitchFamily="34" charset="-122"/>
                  <a:ea typeface="微软雅黑" pitchFamily="34" charset="-122"/>
                </a:rPr>
                <a:t>PPT</a:t>
              </a:r>
              <a:r>
                <a:rPr lang="zh-CN" altLang="en-US" dirty="0">
                  <a:solidFill>
                    <a:schemeClr val="tx1"/>
                  </a:solidFill>
                  <a:latin typeface="微软雅黑" pitchFamily="34" charset="-122"/>
                  <a:ea typeface="微软雅黑" pitchFamily="34" charset="-122"/>
                </a:rPr>
                <a:t>的问题及其原因</a:t>
              </a:r>
            </a:p>
          </p:txBody>
        </p:sp>
      </p:gr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9389"/>
            <a:ext cx="5135430" cy="51759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772816"/>
            <a:ext cx="4282790" cy="49535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2864721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901553807"/>
              </p:ext>
            </p:extLst>
          </p:nvPr>
        </p:nvGraphicFramePr>
        <p:xfrm>
          <a:off x="179512" y="1556793"/>
          <a:ext cx="6924060" cy="4320479"/>
        </p:xfrm>
        <a:graphic>
          <a:graphicData uri="http://schemas.openxmlformats.org/drawingml/2006/table">
            <a:tbl>
              <a:tblPr firstRow="1" firstCol="1" bandRow="1"/>
              <a:tblGrid>
                <a:gridCol w="915319"/>
                <a:gridCol w="3090335"/>
                <a:gridCol w="629460"/>
                <a:gridCol w="686684"/>
                <a:gridCol w="686684"/>
                <a:gridCol w="915578"/>
              </a:tblGrid>
              <a:tr h="508292">
                <a:tc>
                  <a:txBody>
                    <a:bodyPr/>
                    <a:lstStyle/>
                    <a:p>
                      <a:pPr algn="ctr">
                        <a:spcAft>
                          <a:spcPts val="0"/>
                        </a:spcAft>
                      </a:pPr>
                      <a:r>
                        <a:rPr lang="zh-CN" sz="1500" b="1" kern="100" dirty="0">
                          <a:effectLst/>
                          <a:latin typeface="微软雅黑" pitchFamily="34" charset="-122"/>
                          <a:ea typeface="微软雅黑" pitchFamily="34" charset="-122"/>
                          <a:cs typeface="Times New Roman"/>
                        </a:rPr>
                        <a:t>一级指标</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500" b="1" kern="100" dirty="0">
                          <a:effectLst/>
                          <a:latin typeface="微软雅黑" pitchFamily="34" charset="-122"/>
                          <a:ea typeface="微软雅黑" pitchFamily="34" charset="-122"/>
                          <a:cs typeface="Times New Roman"/>
                        </a:rPr>
                        <a:t>二级指标</a:t>
                      </a:r>
                      <a:r>
                        <a:rPr lang="en-US" sz="1500" b="1" kern="100" dirty="0">
                          <a:effectLst/>
                          <a:latin typeface="微软雅黑" pitchFamily="34" charset="-122"/>
                          <a:ea typeface="微软雅黑" pitchFamily="34" charset="-122"/>
                          <a:cs typeface="Times New Roman"/>
                        </a:rPr>
                        <a:t>(</a:t>
                      </a:r>
                      <a:r>
                        <a:rPr lang="zh-CN" sz="1500" b="1" kern="100" dirty="0">
                          <a:effectLst/>
                          <a:latin typeface="微软雅黑" pitchFamily="34" charset="-122"/>
                          <a:ea typeface="微软雅黑" pitchFamily="34" charset="-122"/>
                          <a:cs typeface="Times New Roman"/>
                        </a:rPr>
                        <a:t>期望状态</a:t>
                      </a:r>
                      <a:r>
                        <a:rPr lang="en-US" sz="1500" b="1" kern="100" dirty="0">
                          <a:effectLst/>
                          <a:latin typeface="微软雅黑" pitchFamily="34" charset="-122"/>
                          <a:ea typeface="微软雅黑" pitchFamily="34" charset="-122"/>
                          <a:cs typeface="Times New Roman"/>
                        </a:rPr>
                        <a:t>)</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500" b="1" kern="100" dirty="0">
                          <a:effectLst/>
                          <a:latin typeface="微软雅黑" pitchFamily="34" charset="-122"/>
                          <a:ea typeface="微软雅黑" pitchFamily="34" charset="-122"/>
                          <a:cs typeface="Times New Roman"/>
                        </a:rPr>
                        <a:t>优秀</a:t>
                      </a:r>
                      <a:endParaRPr lang="zh-CN" sz="1500" kern="100" dirty="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500" b="1" kern="100" dirty="0">
                          <a:effectLst/>
                          <a:latin typeface="微软雅黑" pitchFamily="34" charset="-122"/>
                          <a:ea typeface="微软雅黑" pitchFamily="34" charset="-122"/>
                          <a:cs typeface="Times New Roman"/>
                        </a:rPr>
                        <a:t>待改进</a:t>
                      </a:r>
                      <a:endParaRPr lang="zh-CN" sz="1500" kern="100" dirty="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500" b="1" kern="100" dirty="0">
                          <a:effectLst/>
                          <a:latin typeface="微软雅黑" pitchFamily="34" charset="-122"/>
                          <a:ea typeface="微软雅黑" pitchFamily="34" charset="-122"/>
                          <a:cs typeface="Times New Roman"/>
                        </a:rPr>
                        <a:t>不涉及</a:t>
                      </a:r>
                      <a:endParaRPr lang="zh-CN" sz="1500" kern="100" dirty="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sz="1500" b="1" kern="100" dirty="0">
                          <a:effectLst/>
                          <a:latin typeface="微软雅黑" pitchFamily="34" charset="-122"/>
                          <a:ea typeface="微软雅黑" pitchFamily="34" charset="-122"/>
                          <a:cs typeface="Times New Roman"/>
                        </a:rPr>
                        <a:t>备注（问题描述）</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762437">
                <a:tc>
                  <a:txBody>
                    <a:bodyPr/>
                    <a:lstStyle/>
                    <a:p>
                      <a:pPr algn="l">
                        <a:spcAft>
                          <a:spcPts val="0"/>
                        </a:spcAft>
                      </a:pPr>
                      <a:r>
                        <a:rPr lang="en-US" sz="1500" kern="100">
                          <a:effectLst/>
                          <a:latin typeface="微软雅黑" pitchFamily="34" charset="-122"/>
                          <a:ea typeface="微软雅黑" pitchFamily="34" charset="-122"/>
                          <a:cs typeface="Times New Roman"/>
                        </a:rPr>
                        <a:t>1.</a:t>
                      </a:r>
                      <a:r>
                        <a:rPr lang="zh-CN" sz="1500" kern="100">
                          <a:effectLst/>
                          <a:latin typeface="微软雅黑" pitchFamily="34" charset="-122"/>
                          <a:ea typeface="微软雅黑" pitchFamily="34" charset="-122"/>
                          <a:cs typeface="Times New Roman"/>
                        </a:rPr>
                        <a:t>教学设计的规范性</a:t>
                      </a: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b="1" kern="100" dirty="0">
                          <a:effectLst/>
                          <a:latin typeface="微软雅黑" pitchFamily="34" charset="-122"/>
                          <a:ea typeface="微软雅黑" pitchFamily="34" charset="-122"/>
                          <a:cs typeface="宋体"/>
                        </a:rPr>
                        <a:t>1.</a:t>
                      </a:r>
                      <a:r>
                        <a:rPr lang="zh-CN" sz="1500" b="1" kern="100" dirty="0">
                          <a:effectLst/>
                          <a:latin typeface="微软雅黑" pitchFamily="34" charset="-122"/>
                          <a:ea typeface="微软雅黑" pitchFamily="34" charset="-122"/>
                          <a:cs typeface="宋体"/>
                        </a:rPr>
                        <a:t>清晰完整的教学设计（</a:t>
                      </a:r>
                      <a:r>
                        <a:rPr lang="zh-CN" sz="1500" kern="100" dirty="0">
                          <a:effectLst/>
                          <a:latin typeface="微软雅黑" pitchFamily="34" charset="-122"/>
                          <a:ea typeface="微软雅黑" pitchFamily="34" charset="-122"/>
                          <a:cs typeface="宋体"/>
                        </a:rPr>
                        <a:t>教学设计语言简洁，格式规范，包括必需的八个模块</a:t>
                      </a:r>
                      <a:r>
                        <a:rPr lang="zh-CN" sz="1500" b="1" kern="100" dirty="0">
                          <a:effectLst/>
                          <a:latin typeface="微软雅黑" pitchFamily="34" charset="-122"/>
                          <a:ea typeface="微软雅黑" pitchFamily="34" charset="-122"/>
                          <a:cs typeface="宋体"/>
                        </a:rPr>
                        <a:t>）</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016584">
                <a:tc>
                  <a:txBody>
                    <a:bodyPr/>
                    <a:lstStyle/>
                    <a:p>
                      <a:pPr algn="l">
                        <a:spcAft>
                          <a:spcPts val="0"/>
                        </a:spcAft>
                      </a:pPr>
                      <a:r>
                        <a:rPr lang="en-US" sz="1500" kern="100">
                          <a:effectLst/>
                          <a:latin typeface="微软雅黑" pitchFamily="34" charset="-122"/>
                          <a:ea typeface="微软雅黑" pitchFamily="34" charset="-122"/>
                          <a:cs typeface="Times New Roman"/>
                        </a:rPr>
                        <a:t>2.</a:t>
                      </a:r>
                      <a:r>
                        <a:rPr lang="zh-CN" sz="1500" kern="100">
                          <a:effectLst/>
                          <a:latin typeface="微软雅黑" pitchFamily="34" charset="-122"/>
                          <a:ea typeface="微软雅黑" pitchFamily="34" charset="-122"/>
                          <a:cs typeface="Times New Roman"/>
                        </a:rPr>
                        <a:t>概述</a:t>
                      </a: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b="1" kern="100">
                          <a:effectLst/>
                          <a:latin typeface="微软雅黑" pitchFamily="34" charset="-122"/>
                          <a:ea typeface="微软雅黑" pitchFamily="34" charset="-122"/>
                          <a:cs typeface="宋体"/>
                        </a:rPr>
                        <a:t>1.</a:t>
                      </a:r>
                      <a:r>
                        <a:rPr lang="en-US" sz="1500" kern="100">
                          <a:effectLst/>
                          <a:latin typeface="微软雅黑" pitchFamily="34" charset="-122"/>
                          <a:ea typeface="微软雅黑" pitchFamily="34" charset="-122"/>
                          <a:cs typeface="Times New Roman"/>
                        </a:rPr>
                        <a:t> </a:t>
                      </a:r>
                      <a:r>
                        <a:rPr lang="zh-CN" sz="1500" b="1" kern="100">
                          <a:effectLst/>
                          <a:latin typeface="微软雅黑" pitchFamily="34" charset="-122"/>
                          <a:ea typeface="微软雅黑" pitchFamily="34" charset="-122"/>
                          <a:cs typeface="宋体"/>
                        </a:rPr>
                        <a:t>简明清晰的概述</a:t>
                      </a:r>
                      <a:r>
                        <a:rPr lang="zh-CN" sz="1500" kern="100">
                          <a:effectLst/>
                          <a:latin typeface="微软雅黑" pitchFamily="34" charset="-122"/>
                          <a:ea typeface="微软雅黑" pitchFamily="34" charset="-122"/>
                          <a:cs typeface="宋体"/>
                        </a:rPr>
                        <a:t>（能准确简要地说明学科、年级，描述课题来源及所需课时及学习内容，结合教学实际概述该学习的价值及重要性）</a:t>
                      </a:r>
                      <a:endParaRPr lang="zh-CN" sz="1500" kern="10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016584">
                <a:tc rowSpan="2">
                  <a:txBody>
                    <a:bodyPr/>
                    <a:lstStyle/>
                    <a:p>
                      <a:pPr algn="l">
                        <a:spcAft>
                          <a:spcPts val="0"/>
                        </a:spcAft>
                      </a:pPr>
                      <a:r>
                        <a:rPr lang="en-US" sz="1500" kern="100">
                          <a:effectLst/>
                          <a:latin typeface="微软雅黑" pitchFamily="34" charset="-122"/>
                          <a:ea typeface="微软雅黑" pitchFamily="34" charset="-122"/>
                          <a:cs typeface="Times New Roman"/>
                        </a:rPr>
                        <a:t>3.</a:t>
                      </a:r>
                      <a:r>
                        <a:rPr lang="zh-CN" sz="1500" kern="100">
                          <a:effectLst/>
                          <a:latin typeface="微软雅黑" pitchFamily="34" charset="-122"/>
                          <a:ea typeface="微软雅黑" pitchFamily="34" charset="-122"/>
                          <a:cs typeface="Times New Roman"/>
                        </a:rPr>
                        <a:t>教学目标分析</a:t>
                      </a: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b="1" kern="100" dirty="0">
                          <a:effectLst/>
                          <a:latin typeface="微软雅黑" pitchFamily="34" charset="-122"/>
                          <a:ea typeface="微软雅黑" pitchFamily="34" charset="-122"/>
                          <a:cs typeface="宋体"/>
                        </a:rPr>
                        <a:t>1.</a:t>
                      </a:r>
                      <a:r>
                        <a:rPr lang="en-US" sz="1500" kern="100" dirty="0">
                          <a:effectLst/>
                          <a:latin typeface="微软雅黑" pitchFamily="34" charset="-122"/>
                          <a:ea typeface="微软雅黑" pitchFamily="34" charset="-122"/>
                          <a:cs typeface="Times New Roman"/>
                        </a:rPr>
                        <a:t> </a:t>
                      </a:r>
                      <a:r>
                        <a:rPr lang="zh-CN" sz="1500" b="1" kern="100" dirty="0">
                          <a:effectLst/>
                          <a:latin typeface="微软雅黑" pitchFamily="34" charset="-122"/>
                          <a:ea typeface="微软雅黑" pitchFamily="34" charset="-122"/>
                          <a:cs typeface="宋体"/>
                        </a:rPr>
                        <a:t>清晰规范的三维目标</a:t>
                      </a:r>
                      <a:r>
                        <a:rPr lang="zh-CN" sz="1500" kern="100" dirty="0">
                          <a:effectLst/>
                          <a:latin typeface="微软雅黑" pitchFamily="34" charset="-122"/>
                          <a:ea typeface="微软雅黑" pitchFamily="34" charset="-122"/>
                          <a:cs typeface="宋体"/>
                        </a:rPr>
                        <a:t>（能够从知识与技能、过程与方法、情感态度与价值观三个维度对教学目标做出一个清晰准确并具体的描述）</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762437">
                <a:tc vMerge="1">
                  <a:txBody>
                    <a:bodyPr/>
                    <a:lstStyle/>
                    <a:p>
                      <a:endParaRPr lang="zh-CN" altLang="en-US"/>
                    </a:p>
                  </a:txBody>
                  <a:tcPr/>
                </a:tc>
                <a:tc>
                  <a:txBody>
                    <a:bodyPr/>
                    <a:lstStyle/>
                    <a:p>
                      <a:pPr algn="just">
                        <a:spcAft>
                          <a:spcPts val="0"/>
                        </a:spcAft>
                      </a:pPr>
                      <a:r>
                        <a:rPr lang="en-US" sz="1500" b="1" kern="100" dirty="0">
                          <a:effectLst/>
                          <a:latin typeface="微软雅黑" pitchFamily="34" charset="-122"/>
                          <a:ea typeface="微软雅黑" pitchFamily="34" charset="-122"/>
                          <a:cs typeface="宋体"/>
                        </a:rPr>
                        <a:t>2.</a:t>
                      </a:r>
                      <a:r>
                        <a:rPr lang="zh-CN" sz="1500" b="1" kern="100" dirty="0">
                          <a:effectLst/>
                          <a:latin typeface="微软雅黑" pitchFamily="34" charset="-122"/>
                          <a:ea typeface="微软雅黑" pitchFamily="34" charset="-122"/>
                          <a:cs typeface="宋体"/>
                        </a:rPr>
                        <a:t>处理好多课时的目标分配</a:t>
                      </a:r>
                      <a:r>
                        <a:rPr lang="zh-CN" sz="1500" kern="100" dirty="0">
                          <a:effectLst/>
                          <a:latin typeface="微软雅黑" pitchFamily="34" charset="-122"/>
                          <a:ea typeface="微软雅黑" pitchFamily="34" charset="-122"/>
                          <a:cs typeface="宋体"/>
                        </a:rPr>
                        <a:t>（能够处理多课时目标之间的分配，并处理好目标之间的衔接）</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a:effectLst/>
                          <a:latin typeface="微软雅黑" pitchFamily="34" charset="-122"/>
                          <a:ea typeface="微软雅黑" pitchFamily="34" charset="-122"/>
                          <a:cs typeface="Times New Roman"/>
                        </a:rPr>
                        <a:t> </a:t>
                      </a: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US" sz="1500" kern="100" dirty="0">
                          <a:effectLst/>
                          <a:latin typeface="微软雅黑" pitchFamily="34" charset="-122"/>
                          <a:ea typeface="微软雅黑" pitchFamily="34" charset="-122"/>
                          <a:cs typeface="Times New Roman"/>
                        </a:rPr>
                        <a:t> </a:t>
                      </a: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4145">
                <a:tc>
                  <a:txBody>
                    <a:bodyPr/>
                    <a:lstStyle/>
                    <a:p>
                      <a:pPr algn="ctr">
                        <a:spcAft>
                          <a:spcPts val="0"/>
                        </a:spcAft>
                      </a:pPr>
                      <a:r>
                        <a:rPr lang="en-US" altLang="zh-CN" sz="1500" b="1" kern="100" dirty="0" smtClean="0">
                          <a:solidFill>
                            <a:schemeClr val="tx1"/>
                          </a:solidFill>
                          <a:effectLst/>
                          <a:latin typeface="微软雅黑" pitchFamily="34" charset="-122"/>
                          <a:ea typeface="微软雅黑" pitchFamily="34" charset="-122"/>
                          <a:cs typeface="Times New Roman"/>
                        </a:rPr>
                        <a:t>……</a:t>
                      </a:r>
                      <a:endParaRPr lang="zh-CN" sz="1500" b="1" kern="100" dirty="0">
                        <a:solidFill>
                          <a:schemeClr val="tx1"/>
                        </a:solidFill>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500" b="1" kern="100" dirty="0" smtClean="0">
                          <a:solidFill>
                            <a:schemeClr val="tx1"/>
                          </a:solidFill>
                          <a:effectLst/>
                          <a:latin typeface="微软雅黑" pitchFamily="34" charset="-122"/>
                          <a:ea typeface="微软雅黑" pitchFamily="34" charset="-122"/>
                          <a:cs typeface="Times New Roman"/>
                        </a:rPr>
                        <a:t>……</a:t>
                      </a:r>
                      <a:endParaRPr lang="zh-CN" altLang="zh-CN" sz="1500" b="1" kern="100" dirty="0" smtClean="0">
                        <a:solidFill>
                          <a:schemeClr val="tx1"/>
                        </a:solidFill>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zh-CN" sz="1500" kern="100">
                        <a:effectLst/>
                        <a:latin typeface="微软雅黑" pitchFamily="34" charset="-122"/>
                        <a:ea typeface="微软雅黑" pitchFamily="34" charset="-122"/>
                        <a:cs typeface="Times New Roman"/>
                      </a:endParaRPr>
                    </a:p>
                  </a:txBody>
                  <a:tcPr marL="22623" marR="226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endParaRPr lang="zh-CN" sz="1500" kern="100" dirty="0">
                        <a:effectLst/>
                        <a:latin typeface="微软雅黑" pitchFamily="34" charset="-122"/>
                        <a:ea typeface="微软雅黑" pitchFamily="34" charset="-122"/>
                        <a:cs typeface="Times New Roman"/>
                      </a:endParaRPr>
                    </a:p>
                  </a:txBody>
                  <a:tcPr marL="22623" marR="226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5" name="任意多边形 4"/>
          <p:cNvSpPr/>
          <p:nvPr/>
        </p:nvSpPr>
        <p:spPr>
          <a:xfrm>
            <a:off x="179512" y="427208"/>
            <a:ext cx="1404572" cy="841552"/>
          </a:xfrm>
          <a:custGeom>
            <a:avLst/>
            <a:gdLst>
              <a:gd name="connsiteX0" fmla="*/ 0 w 1872876"/>
              <a:gd name="connsiteY0" fmla="*/ 112373 h 1123725"/>
              <a:gd name="connsiteX1" fmla="*/ 112373 w 1872876"/>
              <a:gd name="connsiteY1" fmla="*/ 0 h 1123725"/>
              <a:gd name="connsiteX2" fmla="*/ 1760504 w 1872876"/>
              <a:gd name="connsiteY2" fmla="*/ 0 h 1123725"/>
              <a:gd name="connsiteX3" fmla="*/ 1872877 w 1872876"/>
              <a:gd name="connsiteY3" fmla="*/ 112373 h 1123725"/>
              <a:gd name="connsiteX4" fmla="*/ 1872876 w 1872876"/>
              <a:gd name="connsiteY4" fmla="*/ 1011353 h 1123725"/>
              <a:gd name="connsiteX5" fmla="*/ 1760503 w 1872876"/>
              <a:gd name="connsiteY5" fmla="*/ 1123726 h 1123725"/>
              <a:gd name="connsiteX6" fmla="*/ 112373 w 1872876"/>
              <a:gd name="connsiteY6" fmla="*/ 1123725 h 1123725"/>
              <a:gd name="connsiteX7" fmla="*/ 0 w 1872876"/>
              <a:gd name="connsiteY7" fmla="*/ 1011352 h 1123725"/>
              <a:gd name="connsiteX8" fmla="*/ 0 w 1872876"/>
              <a:gd name="connsiteY8" fmla="*/ 112373 h 112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876" h="1123725">
                <a:moveTo>
                  <a:pt x="0" y="112373"/>
                </a:moveTo>
                <a:cubicBezTo>
                  <a:pt x="0" y="50311"/>
                  <a:pt x="50311" y="0"/>
                  <a:pt x="112373" y="0"/>
                </a:cubicBezTo>
                <a:lnTo>
                  <a:pt x="1760504" y="0"/>
                </a:lnTo>
                <a:cubicBezTo>
                  <a:pt x="1822566" y="0"/>
                  <a:pt x="1872877" y="50311"/>
                  <a:pt x="1872877" y="112373"/>
                </a:cubicBezTo>
                <a:cubicBezTo>
                  <a:pt x="1872877" y="412033"/>
                  <a:pt x="1872876" y="711693"/>
                  <a:pt x="1872876" y="1011353"/>
                </a:cubicBezTo>
                <a:cubicBezTo>
                  <a:pt x="1872876" y="1073415"/>
                  <a:pt x="1822565" y="1123726"/>
                  <a:pt x="1760503" y="1123726"/>
                </a:cubicBezTo>
                <a:lnTo>
                  <a:pt x="112373" y="1123725"/>
                </a:lnTo>
                <a:cubicBezTo>
                  <a:pt x="50311" y="1123725"/>
                  <a:pt x="0" y="1073414"/>
                  <a:pt x="0" y="1011352"/>
                </a:cubicBezTo>
                <a:lnTo>
                  <a:pt x="0" y="112373"/>
                </a:lnTo>
                <a:close/>
              </a:path>
            </a:pathLst>
          </a:custGeom>
        </p:spPr>
        <p:style>
          <a:lnRef idx="2">
            <a:schemeClr val="lt1">
              <a:hueOff val="0"/>
              <a:satOff val="0"/>
              <a:lumOff val="0"/>
              <a:alphaOff val="0"/>
            </a:schemeClr>
          </a:lnRef>
          <a:fillRef idx="1">
            <a:schemeClr val="accent5">
              <a:hueOff val="-3245016"/>
              <a:satOff val="1732"/>
              <a:lumOff val="-7549"/>
              <a:alphaOff val="0"/>
            </a:schemeClr>
          </a:fillRef>
          <a:effectRef idx="0">
            <a:schemeClr val="accent5">
              <a:hueOff val="-3245016"/>
              <a:satOff val="1732"/>
              <a:lumOff val="-7549"/>
              <a:alphaOff val="0"/>
            </a:schemeClr>
          </a:effectRef>
          <a:fontRef idx="minor">
            <a:schemeClr val="lt1"/>
          </a:fontRef>
        </p:style>
        <p:txBody>
          <a:bodyPr lIns="93240" tIns="93240" rIns="93240" bIns="93240" spcCol="1270" anchor="ctr"/>
          <a:lstStyle/>
          <a:p>
            <a:pPr algn="ctr" defTabSz="799887">
              <a:lnSpc>
                <a:spcPct val="90000"/>
              </a:lnSpc>
              <a:spcAft>
                <a:spcPct val="35000"/>
              </a:spcAft>
              <a:defRPr/>
            </a:pPr>
            <a:r>
              <a:rPr lang="zh-CN" altLang="en-US" b="1" dirty="0">
                <a:latin typeface="微软雅黑" pitchFamily="34" charset="-122"/>
                <a:ea typeface="微软雅黑" pitchFamily="34" charset="-122"/>
              </a:rPr>
              <a:t>诊断教学  </a:t>
            </a:r>
            <a:r>
              <a:rPr lang="zh-CN" altLang="en-US" b="1" dirty="0" smtClean="0">
                <a:latin typeface="微软雅黑" pitchFamily="34" charset="-122"/>
                <a:ea typeface="微软雅黑" pitchFamily="34" charset="-122"/>
              </a:rPr>
              <a:t>设计方案</a:t>
            </a:r>
            <a:endParaRPr lang="zh-CN" altLang="en-US" b="1" dirty="0">
              <a:latin typeface="微软雅黑" pitchFamily="34" charset="-122"/>
              <a:ea typeface="微软雅黑" pitchFamily="34" charset="-122"/>
            </a:endParaRPr>
          </a:p>
        </p:txBody>
      </p:sp>
      <p:grpSp>
        <p:nvGrpSpPr>
          <p:cNvPr id="6" name="组合 23"/>
          <p:cNvGrpSpPr>
            <a:grpSpLocks/>
          </p:cNvGrpSpPr>
          <p:nvPr/>
        </p:nvGrpSpPr>
        <p:grpSpPr bwMode="auto">
          <a:xfrm>
            <a:off x="1691679" y="488611"/>
            <a:ext cx="7056785" cy="780149"/>
            <a:chOff x="877383" y="131"/>
            <a:chExt cx="9398431" cy="1521294"/>
          </a:xfrm>
        </p:grpSpPr>
        <p:sp>
          <p:nvSpPr>
            <p:cNvPr id="7" name="同侧圆角矩形 6"/>
            <p:cNvSpPr/>
            <p:nvPr/>
          </p:nvSpPr>
          <p:spPr>
            <a:xfrm rot="5400000">
              <a:off x="4896499" y="-4018985"/>
              <a:ext cx="1360199" cy="9398431"/>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同侧圆角矩形 4"/>
            <p:cNvSpPr/>
            <p:nvPr/>
          </p:nvSpPr>
          <p:spPr>
            <a:xfrm>
              <a:off x="916960" y="131"/>
              <a:ext cx="9358854" cy="15212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52" tIns="9523" rIns="9523" bIns="9523" spcCol="1270" anchor="ctr"/>
            <a:lstStyle/>
            <a:p>
              <a:pPr marL="0" lvl="1" defTabSz="666572">
                <a:lnSpc>
                  <a:spcPct val="90000"/>
                </a:lnSpc>
                <a:spcAft>
                  <a:spcPct val="15000"/>
                </a:spcAft>
                <a:defRPr/>
              </a:pPr>
              <a:r>
                <a:rPr lang="zh-CN" altLang="en-US" dirty="0">
                  <a:latin typeface="微软雅黑" pitchFamily="34" charset="-122"/>
                  <a:ea typeface="微软雅黑" pitchFamily="34" charset="-122"/>
                </a:rPr>
                <a:t>诊断</a:t>
              </a:r>
              <a:r>
                <a:rPr lang="zh-CN" altLang="en-US" dirty="0" smtClean="0">
                  <a:latin typeface="微软雅黑" pitchFamily="34" charset="-122"/>
                  <a:ea typeface="微软雅黑" pitchFamily="34" charset="-122"/>
                </a:rPr>
                <a:t>教学设计方案，批注或修订方案中教师</a:t>
              </a:r>
              <a:r>
                <a:rPr lang="zh-CN" altLang="en-US" dirty="0">
                  <a:latin typeface="微软雅黑" pitchFamily="34" charset="-122"/>
                  <a:ea typeface="微软雅黑" pitchFamily="34" charset="-122"/>
                </a:rPr>
                <a:t>存在的问题（</a:t>
              </a:r>
              <a:r>
                <a:rPr lang="zh-CN" altLang="en-US" dirty="0" smtClean="0">
                  <a:latin typeface="微软雅黑" pitchFamily="34" charset="-122"/>
                  <a:ea typeface="微软雅黑" pitchFamily="34" charset="-122"/>
                </a:rPr>
                <a:t>按照评价量规诊断框架）</a:t>
              </a:r>
              <a:endParaRPr lang="zh-CN" altLang="en-US" dirty="0">
                <a:latin typeface="微软雅黑" pitchFamily="34" charset="-122"/>
                <a:ea typeface="微软雅黑" pitchFamily="34" charset="-122"/>
              </a:endParaRPr>
            </a:p>
          </p:txBody>
        </p:sp>
      </p:gr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563" y="2852936"/>
            <a:ext cx="5707373" cy="199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8464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251520" y="596967"/>
            <a:ext cx="1404572" cy="841552"/>
          </a:xfrm>
          <a:custGeom>
            <a:avLst/>
            <a:gdLst>
              <a:gd name="connsiteX0" fmla="*/ 0 w 1872876"/>
              <a:gd name="connsiteY0" fmla="*/ 112373 h 1123725"/>
              <a:gd name="connsiteX1" fmla="*/ 112373 w 1872876"/>
              <a:gd name="connsiteY1" fmla="*/ 0 h 1123725"/>
              <a:gd name="connsiteX2" fmla="*/ 1760504 w 1872876"/>
              <a:gd name="connsiteY2" fmla="*/ 0 h 1123725"/>
              <a:gd name="connsiteX3" fmla="*/ 1872877 w 1872876"/>
              <a:gd name="connsiteY3" fmla="*/ 112373 h 1123725"/>
              <a:gd name="connsiteX4" fmla="*/ 1872876 w 1872876"/>
              <a:gd name="connsiteY4" fmla="*/ 1011353 h 1123725"/>
              <a:gd name="connsiteX5" fmla="*/ 1760503 w 1872876"/>
              <a:gd name="connsiteY5" fmla="*/ 1123726 h 1123725"/>
              <a:gd name="connsiteX6" fmla="*/ 112373 w 1872876"/>
              <a:gd name="connsiteY6" fmla="*/ 1123725 h 1123725"/>
              <a:gd name="connsiteX7" fmla="*/ 0 w 1872876"/>
              <a:gd name="connsiteY7" fmla="*/ 1011352 h 1123725"/>
              <a:gd name="connsiteX8" fmla="*/ 0 w 1872876"/>
              <a:gd name="connsiteY8" fmla="*/ 112373 h 112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876" h="1123725">
                <a:moveTo>
                  <a:pt x="0" y="112373"/>
                </a:moveTo>
                <a:cubicBezTo>
                  <a:pt x="0" y="50311"/>
                  <a:pt x="50311" y="0"/>
                  <a:pt x="112373" y="0"/>
                </a:cubicBezTo>
                <a:lnTo>
                  <a:pt x="1760504" y="0"/>
                </a:lnTo>
                <a:cubicBezTo>
                  <a:pt x="1822566" y="0"/>
                  <a:pt x="1872877" y="50311"/>
                  <a:pt x="1872877" y="112373"/>
                </a:cubicBezTo>
                <a:cubicBezTo>
                  <a:pt x="1872877" y="412033"/>
                  <a:pt x="1872876" y="711693"/>
                  <a:pt x="1872876" y="1011353"/>
                </a:cubicBezTo>
                <a:cubicBezTo>
                  <a:pt x="1872876" y="1073415"/>
                  <a:pt x="1822565" y="1123726"/>
                  <a:pt x="1760503" y="1123726"/>
                </a:cubicBezTo>
                <a:lnTo>
                  <a:pt x="112373" y="1123725"/>
                </a:lnTo>
                <a:cubicBezTo>
                  <a:pt x="50311" y="1123725"/>
                  <a:pt x="0" y="1073414"/>
                  <a:pt x="0" y="1011352"/>
                </a:cubicBezTo>
                <a:lnTo>
                  <a:pt x="0" y="112373"/>
                </a:lnTo>
                <a:close/>
              </a:path>
            </a:pathLst>
          </a:custGeom>
        </p:spPr>
        <p:style>
          <a:lnRef idx="2">
            <a:schemeClr val="lt1">
              <a:hueOff val="0"/>
              <a:satOff val="0"/>
              <a:lumOff val="0"/>
              <a:alphaOff val="0"/>
            </a:schemeClr>
          </a:lnRef>
          <a:fillRef idx="1">
            <a:schemeClr val="accent5">
              <a:hueOff val="-3245016"/>
              <a:satOff val="1732"/>
              <a:lumOff val="-7549"/>
              <a:alphaOff val="0"/>
            </a:schemeClr>
          </a:fillRef>
          <a:effectRef idx="0">
            <a:schemeClr val="accent5">
              <a:hueOff val="-3245016"/>
              <a:satOff val="1732"/>
              <a:lumOff val="-7549"/>
              <a:alphaOff val="0"/>
            </a:schemeClr>
          </a:effectRef>
          <a:fontRef idx="minor">
            <a:schemeClr val="lt1"/>
          </a:fontRef>
        </p:style>
        <p:txBody>
          <a:bodyPr lIns="93240" tIns="93240" rIns="93240" bIns="93240" spcCol="1270" anchor="ctr"/>
          <a:lstStyle/>
          <a:p>
            <a:pPr algn="ctr" defTabSz="799887">
              <a:lnSpc>
                <a:spcPct val="90000"/>
              </a:lnSpc>
              <a:spcAft>
                <a:spcPct val="35000"/>
              </a:spcAft>
              <a:defRPr/>
            </a:pPr>
            <a:r>
              <a:rPr lang="zh-CN" altLang="en-US" b="1" dirty="0" smtClean="0">
                <a:latin typeface="微软雅黑" pitchFamily="34" charset="-122"/>
                <a:ea typeface="微软雅黑" pitchFamily="34" charset="-122"/>
              </a:rPr>
              <a:t>诊断课堂教学视频</a:t>
            </a:r>
            <a:endParaRPr lang="zh-CN" altLang="en-US" b="1" dirty="0">
              <a:latin typeface="微软雅黑" pitchFamily="34" charset="-122"/>
              <a:ea typeface="微软雅黑" pitchFamily="34" charset="-122"/>
            </a:endParaRPr>
          </a:p>
        </p:txBody>
      </p:sp>
      <p:grpSp>
        <p:nvGrpSpPr>
          <p:cNvPr id="17412" name="组合 23"/>
          <p:cNvGrpSpPr>
            <a:grpSpLocks/>
          </p:cNvGrpSpPr>
          <p:nvPr/>
        </p:nvGrpSpPr>
        <p:grpSpPr bwMode="auto">
          <a:xfrm>
            <a:off x="1737030" y="510074"/>
            <a:ext cx="7189768" cy="417801"/>
            <a:chOff x="877380" y="133"/>
            <a:chExt cx="10393374" cy="814714"/>
          </a:xfrm>
        </p:grpSpPr>
        <p:sp>
          <p:nvSpPr>
            <p:cNvPr id="25" name="同侧圆角矩形 24"/>
            <p:cNvSpPr/>
            <p:nvPr/>
          </p:nvSpPr>
          <p:spPr>
            <a:xfrm rot="5400000">
              <a:off x="5589858" y="-4712345"/>
              <a:ext cx="814714" cy="10239670"/>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同侧圆角矩形 4"/>
            <p:cNvSpPr/>
            <p:nvPr/>
          </p:nvSpPr>
          <p:spPr>
            <a:xfrm>
              <a:off x="877384" y="39591"/>
              <a:ext cx="10393370" cy="7357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52" tIns="9523" rIns="9523" bIns="9523" spcCol="1270" anchor="ctr"/>
            <a:lstStyle/>
            <a:p>
              <a:pPr marL="0" lvl="1" defTabSz="666572">
                <a:lnSpc>
                  <a:spcPct val="90000"/>
                </a:lnSpc>
                <a:spcAft>
                  <a:spcPct val="15000"/>
                </a:spcAft>
                <a:defRPr/>
              </a:pPr>
              <a:r>
                <a:rPr lang="zh-CN" altLang="en-US" dirty="0" smtClean="0">
                  <a:latin typeface="微软雅黑" pitchFamily="34" charset="-122"/>
                  <a:ea typeface="微软雅黑" pitchFamily="34" charset="-122"/>
                </a:rPr>
                <a:t>学校教务领导、教师</a:t>
              </a:r>
              <a:r>
                <a:rPr lang="zh-CN" altLang="en-US" dirty="0">
                  <a:latin typeface="微软雅黑" pitchFamily="34" charset="-122"/>
                  <a:ea typeface="微软雅黑" pitchFamily="34" charset="-122"/>
                </a:rPr>
                <a:t>或研究者关注课堂中，某类型的事件发生的情况</a:t>
              </a:r>
            </a:p>
          </p:txBody>
        </p:sp>
      </p:grpSp>
      <p:grpSp>
        <p:nvGrpSpPr>
          <p:cNvPr id="17413" name="组合 26"/>
          <p:cNvGrpSpPr>
            <a:grpSpLocks/>
          </p:cNvGrpSpPr>
          <p:nvPr/>
        </p:nvGrpSpPr>
        <p:grpSpPr bwMode="auto">
          <a:xfrm>
            <a:off x="1737033" y="994532"/>
            <a:ext cx="6536019" cy="468984"/>
            <a:chOff x="877384" y="990324"/>
            <a:chExt cx="9398431" cy="814714"/>
          </a:xfrm>
        </p:grpSpPr>
        <p:sp>
          <p:nvSpPr>
            <p:cNvPr id="28" name="同侧圆角矩形 27"/>
            <p:cNvSpPr/>
            <p:nvPr/>
          </p:nvSpPr>
          <p:spPr>
            <a:xfrm rot="5400000">
              <a:off x="5169242" y="-3301534"/>
              <a:ext cx="814714" cy="9398431"/>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同侧圆角矩形 4"/>
            <p:cNvSpPr/>
            <p:nvPr/>
          </p:nvSpPr>
          <p:spPr>
            <a:xfrm>
              <a:off x="877384" y="1029612"/>
              <a:ext cx="9359065" cy="7361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06652" tIns="9523" rIns="9523" bIns="9523" spcCol="1270" anchor="ctr"/>
            <a:lstStyle/>
            <a:p>
              <a:pPr marL="0" lvl="1" defTabSz="666572">
                <a:lnSpc>
                  <a:spcPct val="90000"/>
                </a:lnSpc>
                <a:spcAft>
                  <a:spcPct val="15000"/>
                </a:spcAft>
                <a:defRPr/>
              </a:pPr>
              <a:r>
                <a:rPr lang="zh-CN" altLang="en-US" dirty="0" smtClean="0">
                  <a:solidFill>
                    <a:schemeClr val="tx1"/>
                  </a:solidFill>
                  <a:latin typeface="微软雅黑" pitchFamily="34" charset="-122"/>
                  <a:ea typeface="微软雅黑" pitchFamily="34" charset="-122"/>
                </a:rPr>
                <a:t>比如课堂提问、师生互动、师生言论比例等</a:t>
              </a:r>
              <a:endParaRPr lang="zh-CN" altLang="en-US" dirty="0">
                <a:solidFill>
                  <a:schemeClr val="tx1"/>
                </a:solidFill>
                <a:latin typeface="微软雅黑" pitchFamily="34" charset="-122"/>
                <a:ea typeface="微软雅黑" pitchFamily="34" charset="-122"/>
              </a:endParaRPr>
            </a:p>
          </p:txBody>
        </p:sp>
      </p:grpSp>
      <p:sp>
        <p:nvSpPr>
          <p:cNvPr id="2" name="矩形 1"/>
          <p:cNvSpPr/>
          <p:nvPr/>
        </p:nvSpPr>
        <p:spPr>
          <a:xfrm>
            <a:off x="612827" y="1988840"/>
            <a:ext cx="7632848" cy="3200876"/>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教学反思研究</a:t>
            </a: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课堂教学复杂、动态、节奏快，即时反思无法深入</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课后反思日记：主观性</a:t>
            </a:r>
            <a:r>
              <a:rPr lang="zh-CN" altLang="en-US" dirty="0" smtClean="0">
                <a:latin typeface="微软雅黑" panose="020B0503020204020204" pitchFamily="34" charset="-122"/>
                <a:ea typeface="微软雅黑" panose="020B0503020204020204" pitchFamily="34" charset="-122"/>
              </a:rPr>
              <a:t>强</a:t>
            </a:r>
            <a:endParaRPr lang="en-US" altLang="zh-CN" dirty="0" smtClean="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基于证据（视频片段）的</a:t>
            </a:r>
            <a:r>
              <a:rPr lang="zh-CN" altLang="en-US" dirty="0" smtClean="0">
                <a:latin typeface="微软雅黑" panose="020B0503020204020204" pitchFamily="34" charset="-122"/>
                <a:ea typeface="微软雅黑" panose="020B0503020204020204" pitchFamily="34" charset="-122"/>
              </a:rPr>
              <a:t>反思</a:t>
            </a:r>
            <a:endParaRPr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课堂观察</a:t>
            </a: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定性与定量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直接与间接</a:t>
            </a:r>
            <a:endParaRPr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案例与案例教学</a:t>
            </a: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一节课、一个片段也就是一个“案例”，具有情境性、综合性，需要从多个视角解读</a:t>
            </a:r>
            <a:endParaRPr lang="en-US" altLang="zh-CN" dirty="0">
              <a:latin typeface="微软雅黑" panose="020B0503020204020204" pitchFamily="34" charset="-122"/>
              <a:ea typeface="微软雅黑" panose="020B0503020204020204" pitchFamily="34" charset="-122"/>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7" y="1738688"/>
            <a:ext cx="6028967" cy="4138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138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1412776"/>
            <a:ext cx="8064896" cy="2185214"/>
          </a:xfrm>
          <a:prstGeom prst="rect">
            <a:avLst/>
          </a:prstGeom>
        </p:spPr>
        <p:txBody>
          <a:bodyPr wrap="square">
            <a:spAutoFit/>
          </a:bodyPr>
          <a:lstStyle/>
          <a:p>
            <a:r>
              <a:rPr lang="zh-CN" altLang="en-US" sz="3600" dirty="0" smtClean="0">
                <a:latin typeface="微软雅黑" panose="020B0503020204020204" pitchFamily="34" charset="-122"/>
                <a:ea typeface="微软雅黑" panose="020B0503020204020204" pitchFamily="34" charset="-122"/>
              </a:rPr>
              <a:t>对外</a:t>
            </a:r>
            <a:r>
              <a:rPr lang="zh-CN" altLang="en-US"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以免费的方式，为教师提供个性化诊断的服务，具体包括课件制作能力诊断、教学方案设计能力诊断以及课堂教学组织与实施能力诊断；帮助新入职教师快速提升个人技能，帮助已入职教师快速提高信息技术能力以及课堂教学组织能力，帮助中小学教师顺利通过全国中小学教师教育技术水平测试，同时辅助学校教务管理人员进行教师技能评估与绩效考核。</a:t>
            </a:r>
            <a:endParaRPr lang="zh-CN" altLang="en-US" sz="2000" dirty="0"/>
          </a:p>
        </p:txBody>
      </p:sp>
      <p:sp>
        <p:nvSpPr>
          <p:cNvPr id="7" name="矩形 6"/>
          <p:cNvSpPr/>
          <p:nvPr/>
        </p:nvSpPr>
        <p:spPr>
          <a:xfrm>
            <a:off x="611560" y="4005064"/>
            <a:ext cx="8064896" cy="1877437"/>
          </a:xfrm>
          <a:prstGeom prst="rect">
            <a:avLst/>
          </a:prstGeom>
        </p:spPr>
        <p:txBody>
          <a:bodyPr wrap="square">
            <a:spAutoFit/>
          </a:bodyPr>
          <a:lstStyle/>
          <a:p>
            <a:r>
              <a:rPr lang="zh-CN" altLang="en-US" sz="3600" dirty="0" smtClean="0">
                <a:latin typeface="微软雅黑" panose="020B0503020204020204" pitchFamily="34" charset="-122"/>
                <a:ea typeface="微软雅黑" panose="020B0503020204020204" pitchFamily="34" charset="-122"/>
              </a:rPr>
              <a:t>对内</a:t>
            </a:r>
            <a:r>
              <a:rPr lang="zh-CN" altLang="en-US"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可采用社会诊断的模式，通过提供一定的诊断资费，吸引优秀教师对</a:t>
            </a:r>
            <a:r>
              <a:rPr lang="zh-CN" altLang="en-US" sz="2000" smtClean="0">
                <a:latin typeface="微软雅黑" panose="020B0503020204020204" pitchFamily="34" charset="-122"/>
                <a:ea typeface="微软雅黑" panose="020B0503020204020204" pitchFamily="34" charset="-122"/>
              </a:rPr>
              <a:t>教师提交的</a:t>
            </a:r>
            <a:r>
              <a:rPr lang="zh-CN" altLang="en-US" sz="2000" dirty="0" smtClean="0">
                <a:latin typeface="微软雅黑" panose="020B0503020204020204" pitchFamily="34" charset="-122"/>
                <a:ea typeface="微软雅黑" panose="020B0503020204020204" pitchFamily="34" charset="-122"/>
              </a:rPr>
              <a:t>课件、教学方案以及课堂教学视频进行个性化诊断，同时诊断存在的问题，移动教育云平台可以向被诊断教师提供免费或收费的针对特定问题的培训和提升材料；同时最终形成的优秀课件、教案和课堂组织模式能够进入系统的优秀资源库。</a:t>
            </a:r>
            <a:endParaRPr lang="zh-CN" altLang="en-US" sz="2000" dirty="0"/>
          </a:p>
        </p:txBody>
      </p:sp>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可能的运营模式</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Tree>
    <p:extLst>
      <p:ext uri="{BB962C8B-B14F-4D97-AF65-F5344CB8AC3E}">
        <p14:creationId xmlns:p14="http://schemas.microsoft.com/office/powerpoint/2010/main" val="3400109889"/>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教师</a:t>
            </a:r>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技能个性化诊断实现</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逻辑</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2" name="图片 1"/>
          <p:cNvPicPr>
            <a:picLocks noChangeAspect="1"/>
          </p:cNvPicPr>
          <p:nvPr/>
        </p:nvPicPr>
        <p:blipFill>
          <a:blip r:embed="rId3"/>
          <a:stretch>
            <a:fillRect/>
          </a:stretch>
        </p:blipFill>
        <p:spPr>
          <a:xfrm>
            <a:off x="1251423" y="1340768"/>
            <a:ext cx="6632945" cy="5175836"/>
          </a:xfrm>
          <a:prstGeom prst="rect">
            <a:avLst/>
          </a:prstGeom>
        </p:spPr>
      </p:pic>
    </p:spTree>
    <p:extLst>
      <p:ext uri="{BB962C8B-B14F-4D97-AF65-F5344CB8AC3E}">
        <p14:creationId xmlns:p14="http://schemas.microsoft.com/office/powerpoint/2010/main" val="101511881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7789678" y="252951"/>
            <a:ext cx="1102802" cy="2761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a:off x="608328" y="1126731"/>
            <a:ext cx="79563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燕尾形箭头 55"/>
          <p:cNvSpPr/>
          <p:nvPr/>
        </p:nvSpPr>
        <p:spPr>
          <a:xfrm>
            <a:off x="508488" y="3239646"/>
            <a:ext cx="1687249" cy="950571"/>
          </a:xfrm>
          <a:prstGeom prst="notchedRightArrow">
            <a:avLst/>
          </a:prstGeom>
          <a:gradFill>
            <a:gsLst>
              <a:gs pos="0">
                <a:schemeClr val="accent5">
                  <a:lumMod val="75000"/>
                </a:schemeClr>
              </a:gs>
              <a:gs pos="75000">
                <a:srgbClr val="6BBD46">
                  <a:alpha val="0"/>
                </a:srgbClr>
              </a:gs>
            </a:gsLst>
            <a:lin ang="10800000" scaled="1"/>
          </a:gradFill>
          <a:ln w="9525" cap="flat" cmpd="sng" algn="ctr">
            <a:gradFill flip="none" rotWithShape="1">
              <a:gsLst>
                <a:gs pos="25000">
                  <a:srgbClr val="525051"/>
                </a:gs>
                <a:gs pos="65000">
                  <a:srgbClr val="525051">
                    <a:alpha val="0"/>
                  </a:srgbClr>
                </a:gs>
              </a:gsLst>
              <a:lin ang="10800000" scaled="1"/>
              <a:tileRect/>
            </a:gradFill>
            <a:prstDash val="solid"/>
            <a:headEnd type="none" w="med" len="med"/>
            <a:tailEnd type="none" w="med" len="med"/>
          </a:ln>
          <a:effectLst>
            <a:outerShdw blurRad="101600" dist="76200" dir="2700000" algn="tl" rotWithShape="0">
              <a:prstClr val="black">
                <a:alpha val="40000"/>
              </a:prstClr>
            </a:outerShdw>
          </a:effectLst>
        </p:spPr>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defTabSz="685848"/>
            <a:endParaRPr lang="zh-CN" altLang="en-US" sz="1700" kern="0">
              <a:gradFill>
                <a:gsLst>
                  <a:gs pos="0">
                    <a:srgbClr val="FFFFFF"/>
                  </a:gs>
                  <a:gs pos="100000">
                    <a:srgbClr val="FFFFFF"/>
                  </a:gs>
                </a:gsLst>
                <a:lin ang="5400000" scaled="0"/>
              </a:gradFill>
              <a:latin typeface="Segoe UI" pitchFamily="34" charset="0"/>
            </a:endParaRPr>
          </a:p>
        </p:txBody>
      </p:sp>
      <p:sp>
        <p:nvSpPr>
          <p:cNvPr id="58" name="TextBox 57"/>
          <p:cNvSpPr txBox="1"/>
          <p:nvPr/>
        </p:nvSpPr>
        <p:spPr>
          <a:xfrm>
            <a:off x="572773" y="2438027"/>
            <a:ext cx="856035" cy="3047537"/>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海</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量</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网</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络</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资</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源</a:t>
            </a:r>
            <a:endParaRPr lang="zh-CN" altLang="en-US" sz="2400" dirty="0">
              <a:latin typeface="微软雅黑" pitchFamily="34" charset="-122"/>
              <a:ea typeface="微软雅黑" pitchFamily="34" charset="-122"/>
            </a:endParaRPr>
          </a:p>
        </p:txBody>
      </p:sp>
      <p:sp>
        <p:nvSpPr>
          <p:cNvPr id="57" name="燕尾形箭头 56"/>
          <p:cNvSpPr/>
          <p:nvPr/>
        </p:nvSpPr>
        <p:spPr>
          <a:xfrm rot="10800000">
            <a:off x="6660231" y="3228096"/>
            <a:ext cx="1778684" cy="950571"/>
          </a:xfrm>
          <a:prstGeom prst="notchedRightArrow">
            <a:avLst/>
          </a:prstGeom>
          <a:gradFill>
            <a:gsLst>
              <a:gs pos="0">
                <a:schemeClr val="accent5">
                  <a:lumMod val="75000"/>
                </a:schemeClr>
              </a:gs>
              <a:gs pos="75000">
                <a:srgbClr val="6BBD46">
                  <a:alpha val="0"/>
                </a:srgbClr>
              </a:gs>
            </a:gsLst>
            <a:lin ang="10800000" scaled="1"/>
          </a:gradFill>
          <a:ln w="9525" cap="flat" cmpd="sng" algn="ctr">
            <a:gradFill flip="none" rotWithShape="1">
              <a:gsLst>
                <a:gs pos="25000">
                  <a:srgbClr val="525051"/>
                </a:gs>
                <a:gs pos="65000">
                  <a:srgbClr val="525051">
                    <a:alpha val="0"/>
                  </a:srgbClr>
                </a:gs>
              </a:gsLst>
              <a:lin ang="10800000" scaled="1"/>
              <a:tileRect/>
            </a:gradFill>
            <a:prstDash val="solid"/>
            <a:headEnd type="none" w="med" len="med"/>
            <a:tailEnd type="none" w="med" len="med"/>
          </a:ln>
          <a:effectLst>
            <a:outerShdw blurRad="101600" dist="76200" dir="2700000" algn="tl" rotWithShape="0">
              <a:prstClr val="black">
                <a:alpha val="40000"/>
              </a:prstClr>
            </a:outerShdw>
          </a:effectLst>
        </p:spPr>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defTabSz="685848"/>
            <a:endParaRPr lang="zh-CN" altLang="en-US" sz="1700" kern="0">
              <a:gradFill>
                <a:gsLst>
                  <a:gs pos="0">
                    <a:srgbClr val="FFFFFF"/>
                  </a:gs>
                  <a:gs pos="100000">
                    <a:srgbClr val="FFFFFF"/>
                  </a:gs>
                </a:gsLst>
                <a:lin ang="5400000" scaled="0"/>
              </a:gradFill>
              <a:latin typeface="Segoe UI" pitchFamily="34" charset="0"/>
            </a:endParaRPr>
          </a:p>
        </p:txBody>
      </p:sp>
      <p:sp>
        <p:nvSpPr>
          <p:cNvPr id="59" name="TextBox 58"/>
          <p:cNvSpPr txBox="1"/>
          <p:nvPr/>
        </p:nvSpPr>
        <p:spPr>
          <a:xfrm>
            <a:off x="7836005" y="2317212"/>
            <a:ext cx="1056480" cy="3535143"/>
          </a:xfrm>
          <a:prstGeom prst="rect">
            <a:avLst/>
          </a:prstGeom>
          <a:noFill/>
        </p:spPr>
        <p:txBody>
          <a:bodyPr wrap="square" rtlCol="0">
            <a:spAutoFit/>
          </a:bodyPr>
          <a:lstStyle>
            <a:defPPr>
              <a:defRPr lang="zh-CN"/>
            </a:defPPr>
            <a:lvl1pPr>
              <a:defRPr sz="2400">
                <a:latin typeface="微软雅黑" pitchFamily="34" charset="-122"/>
                <a:ea typeface="微软雅黑" pitchFamily="34" charset="-122"/>
              </a:defRPr>
            </a:lvl1pPr>
          </a:lstStyle>
          <a:p>
            <a:r>
              <a:rPr lang="zh-CN" altLang="en-US" dirty="0"/>
              <a:t>教师对优质资源日益增长的需求</a:t>
            </a:r>
          </a:p>
        </p:txBody>
      </p:sp>
      <p:sp>
        <p:nvSpPr>
          <p:cNvPr id="60" name="TextBox 59"/>
          <p:cNvSpPr txBox="1"/>
          <p:nvPr/>
        </p:nvSpPr>
        <p:spPr>
          <a:xfrm>
            <a:off x="2260574" y="5887995"/>
            <a:ext cx="4615682" cy="461665"/>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缺乏高效、优质的</a:t>
            </a:r>
            <a:r>
              <a:rPr lang="zh-CN" altLang="en-US" sz="2400" dirty="0" smtClean="0">
                <a:solidFill>
                  <a:srgbClr val="FF0000"/>
                </a:solidFill>
                <a:latin typeface="微软雅黑" pitchFamily="34" charset="-122"/>
                <a:ea typeface="微软雅黑" pitchFamily="34" charset="-122"/>
              </a:rPr>
              <a:t>聚合和导航</a:t>
            </a:r>
            <a:r>
              <a:rPr lang="zh-CN" altLang="en-US" sz="2000" dirty="0" smtClean="0">
                <a:latin typeface="微软雅黑" pitchFamily="34" charset="-122"/>
                <a:ea typeface="微软雅黑" pitchFamily="34" charset="-122"/>
              </a:rPr>
              <a:t>机制</a:t>
            </a:r>
            <a:endParaRPr lang="zh-CN" altLang="en-US" sz="2000" dirty="0">
              <a:latin typeface="微软雅黑" pitchFamily="34" charset="-122"/>
              <a:ea typeface="微软雅黑" pitchFamily="34" charset="-122"/>
            </a:endParaRPr>
          </a:p>
        </p:txBody>
      </p:sp>
      <p:sp>
        <p:nvSpPr>
          <p:cNvPr id="61" name="TextBox 60"/>
          <p:cNvSpPr txBox="1"/>
          <p:nvPr/>
        </p:nvSpPr>
        <p:spPr>
          <a:xfrm>
            <a:off x="2195737" y="1371816"/>
            <a:ext cx="4824536" cy="400110"/>
          </a:xfrm>
          <a:prstGeom prst="rect">
            <a:avLst/>
          </a:prstGeom>
          <a:noFill/>
        </p:spPr>
        <p:txBody>
          <a:bodyPr wrap="square" rtlCol="0">
            <a:spAutoFit/>
          </a:bodyPr>
          <a:lstStyle/>
          <a:p>
            <a:pPr algn="ctr"/>
            <a:r>
              <a:rPr lang="zh-CN" altLang="en-US" sz="2000" dirty="0" smtClean="0">
                <a:latin typeface="微软雅黑" pitchFamily="34" charset="-122"/>
                <a:ea typeface="微软雅黑" pitchFamily="34" charset="-122"/>
              </a:rPr>
              <a:t>在资源的海洋中，忍受着资源缺乏的饥渴</a:t>
            </a:r>
          </a:p>
        </p:txBody>
      </p:sp>
      <p:sp>
        <p:nvSpPr>
          <p:cNvPr id="62" name="标题 8"/>
          <p:cNvSpPr txBox="1">
            <a:spLocks/>
          </p:cNvSpPr>
          <p:nvPr/>
        </p:nvSpPr>
        <p:spPr>
          <a:xfrm>
            <a:off x="1000423" y="260648"/>
            <a:ext cx="7027961" cy="86802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黑体" pitchFamily="49" charset="-122"/>
                <a:ea typeface="黑体" pitchFamily="49" charset="-122"/>
              </a:rPr>
              <a:t>优质资源的获取成为教育信息化的瓶颈问题</a:t>
            </a:r>
            <a:endParaRPr lang="zh-CN" altLang="en-US" sz="2800" dirty="0">
              <a:latin typeface="黑体" pitchFamily="49" charset="-122"/>
              <a:ea typeface="黑体" pitchFamily="49" charset="-122"/>
            </a:endParaRPr>
          </a:p>
        </p:txBody>
      </p:sp>
      <p:grpSp>
        <p:nvGrpSpPr>
          <p:cNvPr id="9" name="组合 8"/>
          <p:cNvGrpSpPr/>
          <p:nvPr/>
        </p:nvGrpSpPr>
        <p:grpSpPr>
          <a:xfrm>
            <a:off x="7452320" y="4870228"/>
            <a:ext cx="1656184" cy="1452048"/>
            <a:chOff x="7452320" y="5261936"/>
            <a:chExt cx="1656184" cy="1452048"/>
          </a:xfrm>
        </p:grpSpPr>
        <p:pic>
          <p:nvPicPr>
            <p:cNvPr id="1042" name="Picture 18" descr="F:\learning\PPT\PPT相关资源\图片\本本\本本\512x512\秋体电脑嗾标\20071221168399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5261936"/>
              <a:ext cx="1223564" cy="1223564"/>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learning\PPT\PPT相关资源\图片\本本\本本\512x512\秋体电脑嗾标\2007122116837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940" y="5490420"/>
              <a:ext cx="1223564" cy="1223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descr="C:\Users\Administrator\Desktop\精选36（www.rapidbbs.cn） (2).jpg"/>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267745" y="1861162"/>
            <a:ext cx="4608511" cy="384042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156883" y="4822926"/>
            <a:ext cx="1959062" cy="1518702"/>
            <a:chOff x="-741134" y="5195282"/>
            <a:chExt cx="1959062" cy="1518702"/>
          </a:xfrm>
        </p:grpSpPr>
        <p:pic>
          <p:nvPicPr>
            <p:cNvPr id="1036" name="Picture 12" descr="F:\learning\PPT\PPT相关资源\图片\本本\本本\128x128\1000个常用嗾标\1000个常用嗾标-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34" y="51952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F:\learning\PPT\PPT相关资源\图片\本本\本本\128x128\1000个常用嗾标\1000个常用嗾标-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52" y="53659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learning\PPT\PPT相关资源\图片\本本\本本\128x128\1000个常用嗾标\1000个常用嗾标-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 y="549478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00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平台需要提供的功能</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0" y="1268760"/>
            <a:ext cx="7956376" cy="4081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a:xfrm>
            <a:off x="3059832" y="5805264"/>
            <a:ext cx="432048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批注、协同编辑、修订等功能</a:t>
            </a:r>
            <a:endParaRPr lang="zh-CN" altLang="en-US" sz="2400" dirty="0">
              <a:latin typeface="微软雅黑" panose="020B0503020204020204" pitchFamily="34" charset="-122"/>
              <a:ea typeface="微软雅黑" panose="020B0503020204020204" pitchFamily="34" charset="-122"/>
            </a:endParaRPr>
          </a:p>
        </p:txBody>
      </p:sp>
      <p:cxnSp>
        <p:nvCxnSpPr>
          <p:cNvPr id="5" name="直接箭头连接符 4"/>
          <p:cNvCxnSpPr>
            <a:stCxn id="4" idx="0"/>
          </p:cNvCxnSpPr>
          <p:nvPr/>
        </p:nvCxnSpPr>
        <p:spPr>
          <a:xfrm flipV="1">
            <a:off x="5220072" y="4509120"/>
            <a:ext cx="1800200" cy="1296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940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平台需要提供的功能</a:t>
            </a:r>
          </a:p>
        </p:txBody>
      </p:sp>
      <p:sp>
        <p:nvSpPr>
          <p:cNvPr id="3" name="矩形 2"/>
          <p:cNvSpPr/>
          <p:nvPr/>
        </p:nvSpPr>
        <p:spPr>
          <a:xfrm>
            <a:off x="899592" y="5683095"/>
            <a:ext cx="7632848" cy="914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、提供</a:t>
            </a:r>
            <a:r>
              <a:rPr lang="zh-CN" altLang="en-US" sz="2000" dirty="0">
                <a:latin typeface="微软雅黑" panose="020B0503020204020204" pitchFamily="34" charset="-122"/>
                <a:ea typeface="微软雅黑" panose="020B0503020204020204" pitchFamily="34" charset="-122"/>
              </a:rPr>
              <a:t>多样的媒体呈现</a:t>
            </a:r>
            <a:r>
              <a:rPr lang="zh-CN" altLang="en-US" sz="2000" dirty="0" smtClean="0">
                <a:latin typeface="微软雅黑" panose="020B0503020204020204" pitchFamily="34" charset="-122"/>
                <a:ea typeface="微软雅黑" panose="020B0503020204020204" pitchFamily="34" charset="-122"/>
              </a:rPr>
              <a:t>方式</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文本</a:t>
            </a:r>
            <a:r>
              <a:rPr lang="zh-CN" altLang="en-US" sz="2000" dirty="0">
                <a:latin typeface="微软雅黑" panose="020B0503020204020204" pitchFamily="34" charset="-122"/>
                <a:ea typeface="微软雅黑" panose="020B0503020204020204" pitchFamily="34" charset="-122"/>
              </a:rPr>
              <a:t>、视频、音频、动画</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、提供丰富</a:t>
            </a:r>
            <a:r>
              <a:rPr lang="zh-CN" altLang="en-US" sz="2000" dirty="0" smtClean="0">
                <a:latin typeface="微软雅黑" panose="020B0503020204020204" pitchFamily="34" charset="-122"/>
                <a:ea typeface="微软雅黑" panose="020B0503020204020204" pitchFamily="34" charset="-122"/>
              </a:rPr>
              <a:t>的推荐学习活动：提问</a:t>
            </a:r>
            <a:r>
              <a:rPr lang="zh-CN" altLang="en-US" sz="2000" dirty="0">
                <a:latin typeface="微软雅黑" panose="020B0503020204020204" pitchFamily="34" charset="-122"/>
                <a:ea typeface="微软雅黑" panose="020B0503020204020204" pitchFamily="34" charset="-122"/>
              </a:rPr>
              <a:t>答疑、六顶思考帽、学习反思、讨论交流、发布作品等</a:t>
            </a:r>
          </a:p>
        </p:txBody>
      </p:sp>
      <p:pic>
        <p:nvPicPr>
          <p:cNvPr id="4" name="图片 3"/>
          <p:cNvPicPr>
            <a:picLocks noChangeAspect="1"/>
          </p:cNvPicPr>
          <p:nvPr/>
        </p:nvPicPr>
        <p:blipFill>
          <a:blip r:embed="rId3"/>
          <a:stretch>
            <a:fillRect/>
          </a:stretch>
        </p:blipFill>
        <p:spPr>
          <a:xfrm>
            <a:off x="1028698" y="1298635"/>
            <a:ext cx="7086600" cy="2238375"/>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99" y="3882895"/>
            <a:ext cx="8509198" cy="1231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3612740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平台需要提供的功能</a:t>
            </a:r>
          </a:p>
        </p:txBody>
      </p:sp>
      <p:sp>
        <p:nvSpPr>
          <p:cNvPr id="3" name="矩形 2"/>
          <p:cNvSpPr/>
          <p:nvPr/>
        </p:nvSpPr>
        <p:spPr>
          <a:xfrm>
            <a:off x="1907704" y="5805264"/>
            <a:ext cx="6552728" cy="812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、提供典型的分析和评价框架</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提供视频分析以及报告生成工具</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79512" y="1200121"/>
            <a:ext cx="5296639" cy="2876951"/>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412776"/>
            <a:ext cx="6114532" cy="393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696" y="1276916"/>
            <a:ext cx="6152604" cy="532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955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187624" y="2348880"/>
            <a:ext cx="6912768" cy="936104"/>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4400" dirty="0">
                <a:solidFill>
                  <a:schemeClr val="tx1"/>
                </a:solidFill>
                <a:latin typeface="微软雅黑" panose="020B0503020204020204" pitchFamily="34" charset="-122"/>
                <a:ea typeface="微软雅黑" panose="020B0503020204020204" pitchFamily="34" charset="-122"/>
              </a:rPr>
              <a:t>三</a:t>
            </a:r>
            <a:r>
              <a:rPr lang="zh-CN" altLang="en-US" sz="4400" dirty="0" smtClean="0">
                <a:solidFill>
                  <a:schemeClr val="tx1"/>
                </a:solidFill>
                <a:latin typeface="微软雅黑" panose="020B0503020204020204" pitchFamily="34" charset="-122"/>
                <a:ea typeface="微软雅黑" panose="020B0503020204020204" pitchFamily="34" charset="-122"/>
              </a:rPr>
              <a:t>、学生的个性化学习</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8333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shift slide"/>
          <p:cNvPicPr>
            <a:picLocks noChangeAspect="1" noChangeArrowheads="1"/>
          </p:cNvPicPr>
          <p:nvPr/>
        </p:nvPicPr>
        <p:blipFill>
          <a:blip r:embed="rId3" cstate="print">
            <a:lum bright="34000" contrast="-40000"/>
          </a:blip>
          <a:srcRect/>
          <a:stretch>
            <a:fillRect/>
          </a:stretch>
        </p:blipFill>
        <p:spPr bwMode="auto">
          <a:xfrm>
            <a:off x="101407" y="1675929"/>
            <a:ext cx="9007097" cy="3977231"/>
          </a:xfrm>
          <a:prstGeom prst="rect">
            <a:avLst/>
          </a:prstGeom>
          <a:noFill/>
          <a:ln w="9525">
            <a:noFill/>
            <a:miter lim="800000"/>
            <a:headEnd/>
            <a:tailEnd/>
          </a:ln>
        </p:spPr>
      </p:pic>
      <p:sp>
        <p:nvSpPr>
          <p:cNvPr id="5" name="AutoShape 52"/>
          <p:cNvSpPr>
            <a:spLocks noChangeArrowheads="1"/>
          </p:cNvSpPr>
          <p:nvPr/>
        </p:nvSpPr>
        <p:spPr bwMode="auto">
          <a:xfrm>
            <a:off x="6444208" y="2359550"/>
            <a:ext cx="2633842" cy="349371"/>
          </a:xfrm>
          <a:prstGeom prst="roundRect">
            <a:avLst>
              <a:gd name="adj" fmla="val 16667"/>
            </a:avLst>
          </a:prstGeom>
          <a:solidFill>
            <a:srgbClr val="FF0000"/>
          </a:solidFill>
          <a:ln w="22225" algn="ctr">
            <a:solidFill>
              <a:srgbClr val="292929">
                <a:alpha val="70195"/>
              </a:srgbClr>
            </a:solidFill>
            <a:round/>
            <a:headEnd/>
            <a:tailEnd/>
          </a:ln>
        </p:spPr>
        <p:txBody>
          <a:bodyPr wrap="square" lIns="38405" tIns="19202" rIns="38405" bIns="19202">
            <a:spAutoFit/>
          </a:bodyPr>
          <a:lstStyle/>
          <a:p>
            <a:pPr algn="ctr">
              <a:defRPr/>
            </a:pPr>
            <a:r>
              <a:rPr lang="zh-CN" altLang="en-US" dirty="0" smtClean="0">
                <a:solidFill>
                  <a:schemeClr val="bg1"/>
                </a:solidFill>
                <a:latin typeface="Verdana" pitchFamily="34" charset="0"/>
                <a:ea typeface="黑体" pitchFamily="49" charset="-122"/>
                <a:cs typeface="Calibri"/>
              </a:rPr>
              <a:t>个性化、选择性的学习</a:t>
            </a:r>
            <a:endParaRPr lang="zh-CN" altLang="en-US" dirty="0">
              <a:solidFill>
                <a:schemeClr val="bg1"/>
              </a:solidFill>
              <a:latin typeface="Verdana" pitchFamily="34" charset="0"/>
              <a:ea typeface="黑体" pitchFamily="49" charset="-122"/>
              <a:cs typeface="Calibri"/>
            </a:endParaRPr>
          </a:p>
        </p:txBody>
      </p:sp>
      <p:grpSp>
        <p:nvGrpSpPr>
          <p:cNvPr id="6" name="Group 58"/>
          <p:cNvGrpSpPr>
            <a:grpSpLocks/>
          </p:cNvGrpSpPr>
          <p:nvPr/>
        </p:nvGrpSpPr>
        <p:grpSpPr bwMode="auto">
          <a:xfrm>
            <a:off x="-180528" y="764704"/>
            <a:ext cx="3806723" cy="2170683"/>
            <a:chOff x="-16" y="821"/>
            <a:chExt cx="2618" cy="1270"/>
          </a:xfrm>
        </p:grpSpPr>
        <p:pic>
          <p:nvPicPr>
            <p:cNvPr id="7" name="Picture 34" descr="shift a"/>
            <p:cNvPicPr>
              <a:picLocks noChangeAspect="1" noChangeArrowheads="1"/>
            </p:cNvPicPr>
            <p:nvPr/>
          </p:nvPicPr>
          <p:blipFill>
            <a:blip r:embed="rId4" cstate="print"/>
            <a:srcRect/>
            <a:stretch>
              <a:fillRect/>
            </a:stretch>
          </p:blipFill>
          <p:spPr bwMode="auto">
            <a:xfrm>
              <a:off x="-16" y="899"/>
              <a:ext cx="2618" cy="1192"/>
            </a:xfrm>
            <a:prstGeom prst="rect">
              <a:avLst/>
            </a:prstGeom>
            <a:noFill/>
            <a:ln w="9525">
              <a:noFill/>
              <a:miter lim="800000"/>
              <a:headEnd/>
              <a:tailEnd/>
            </a:ln>
          </p:spPr>
        </p:pic>
        <p:sp>
          <p:nvSpPr>
            <p:cNvPr id="9" name="Text Box 36"/>
            <p:cNvSpPr txBox="1">
              <a:spLocks noChangeArrowheads="1"/>
            </p:cNvSpPr>
            <p:nvPr/>
          </p:nvSpPr>
          <p:spPr bwMode="auto">
            <a:xfrm>
              <a:off x="324" y="1249"/>
              <a:ext cx="384" cy="182"/>
            </a:xfrm>
            <a:prstGeom prst="rect">
              <a:avLst/>
            </a:prstGeom>
            <a:noFill/>
            <a:ln w="22225" algn="ctr">
              <a:noFill/>
              <a:miter lim="800000"/>
              <a:headEnd/>
              <a:tailEnd/>
            </a:ln>
          </p:spPr>
          <p:txBody>
            <a:bodyPr wrap="none">
              <a:spAutoFit/>
            </a:bodyPr>
            <a:lstStyle/>
            <a:p>
              <a:r>
                <a:rPr lang="zh-CN" altLang="en-US" sz="1500" dirty="0" smtClean="0">
                  <a:latin typeface="Verdana" pitchFamily="34" charset="0"/>
                  <a:ea typeface="黑体" pitchFamily="49" charset="-122"/>
                  <a:cs typeface="汉仪中圆简"/>
                </a:rPr>
                <a:t>学生</a:t>
              </a:r>
              <a:endParaRPr lang="zh-CN" altLang="en-US" sz="1500" dirty="0">
                <a:latin typeface="Verdana" pitchFamily="34" charset="0"/>
                <a:ea typeface="黑体" pitchFamily="49" charset="-122"/>
                <a:cs typeface="汉仪中圆简"/>
              </a:endParaRPr>
            </a:p>
          </p:txBody>
        </p:sp>
        <p:sp>
          <p:nvSpPr>
            <p:cNvPr id="11" name="Text Box 38"/>
            <p:cNvSpPr txBox="1">
              <a:spLocks noChangeArrowheads="1"/>
            </p:cNvSpPr>
            <p:nvPr/>
          </p:nvSpPr>
          <p:spPr bwMode="auto">
            <a:xfrm>
              <a:off x="2003" y="1580"/>
              <a:ext cx="384" cy="182"/>
            </a:xfrm>
            <a:prstGeom prst="rect">
              <a:avLst/>
            </a:prstGeom>
            <a:noFill/>
            <a:ln w="22225" algn="ctr">
              <a:noFill/>
              <a:miter lim="800000"/>
              <a:headEnd/>
              <a:tailEnd/>
            </a:ln>
          </p:spPr>
          <p:txBody>
            <a:bodyPr wrap="none">
              <a:spAutoFit/>
            </a:bodyPr>
            <a:lstStyle/>
            <a:p>
              <a:r>
                <a:rPr lang="zh-CN" altLang="en-US" sz="1500" dirty="0" smtClean="0">
                  <a:latin typeface="Verdana" pitchFamily="34" charset="0"/>
                  <a:ea typeface="黑体" pitchFamily="49" charset="-122"/>
                  <a:cs typeface="汉仪中圆简"/>
                </a:rPr>
                <a:t>学生</a:t>
              </a:r>
              <a:endParaRPr lang="zh-CN" altLang="en-US" sz="1500" dirty="0">
                <a:latin typeface="Verdana" pitchFamily="34" charset="0"/>
                <a:ea typeface="黑体" pitchFamily="49" charset="-122"/>
                <a:cs typeface="汉仪中圆简"/>
              </a:endParaRPr>
            </a:p>
          </p:txBody>
        </p:sp>
        <p:sp>
          <p:nvSpPr>
            <p:cNvPr id="12" name="AutoShape 57"/>
            <p:cNvSpPr>
              <a:spLocks noChangeArrowheads="1"/>
            </p:cNvSpPr>
            <p:nvPr/>
          </p:nvSpPr>
          <p:spPr bwMode="auto">
            <a:xfrm>
              <a:off x="593" y="821"/>
              <a:ext cx="1478" cy="231"/>
            </a:xfrm>
            <a:prstGeom prst="roundRect">
              <a:avLst>
                <a:gd name="adj" fmla="val 16667"/>
              </a:avLst>
            </a:prstGeom>
            <a:solidFill>
              <a:srgbClr val="FF0000"/>
            </a:solidFill>
            <a:ln w="22225" algn="ctr">
              <a:solidFill>
                <a:schemeClr val="tx1">
                  <a:alpha val="70195"/>
                </a:schemeClr>
              </a:solidFill>
              <a:round/>
              <a:headEnd/>
              <a:tailEnd/>
            </a:ln>
          </p:spPr>
          <p:txBody>
            <a:bodyPr wrap="square">
              <a:spAutoFit/>
            </a:bodyPr>
            <a:lstStyle/>
            <a:p>
              <a:pPr algn="ctr">
                <a:defRPr/>
              </a:pPr>
              <a:r>
                <a:rPr lang="zh-CN" altLang="en-US" dirty="0">
                  <a:solidFill>
                    <a:schemeClr val="bg1"/>
                  </a:solidFill>
                  <a:latin typeface="Verdana" pitchFamily="34" charset="0"/>
                  <a:ea typeface="黑体" pitchFamily="49" charset="-122"/>
                  <a:cs typeface="Calibri"/>
                </a:rPr>
                <a:t>一刀切</a:t>
              </a:r>
              <a:r>
                <a:rPr lang="zh-CN" altLang="en-US" dirty="0" smtClean="0">
                  <a:solidFill>
                    <a:schemeClr val="bg1"/>
                  </a:solidFill>
                  <a:latin typeface="Verdana" pitchFamily="34" charset="0"/>
                  <a:ea typeface="黑体" pitchFamily="49" charset="-122"/>
                  <a:cs typeface="Calibri"/>
                </a:rPr>
                <a:t>的统一模式</a:t>
              </a:r>
              <a:endParaRPr lang="zh-CN" altLang="en-US" dirty="0">
                <a:solidFill>
                  <a:schemeClr val="bg1"/>
                </a:solidFill>
                <a:latin typeface="Verdana" pitchFamily="34" charset="0"/>
                <a:ea typeface="黑体" pitchFamily="49" charset="-122"/>
                <a:cs typeface="Calibri"/>
              </a:endParaRPr>
            </a:p>
          </p:txBody>
        </p:sp>
      </p:grpSp>
      <p:grpSp>
        <p:nvGrpSpPr>
          <p:cNvPr id="13" name="Group 27"/>
          <p:cNvGrpSpPr>
            <a:grpSpLocks/>
          </p:cNvGrpSpPr>
          <p:nvPr/>
        </p:nvGrpSpPr>
        <p:grpSpPr bwMode="auto">
          <a:xfrm>
            <a:off x="3130923" y="2564905"/>
            <a:ext cx="5930166" cy="2808215"/>
            <a:chOff x="3133728" y="3273426"/>
            <a:chExt cx="6474397" cy="2608263"/>
          </a:xfrm>
        </p:grpSpPr>
        <p:pic>
          <p:nvPicPr>
            <p:cNvPr id="14" name="Picture 33" descr="shift b"/>
            <p:cNvPicPr>
              <a:picLocks noChangeAspect="1" noChangeArrowheads="1"/>
            </p:cNvPicPr>
            <p:nvPr/>
          </p:nvPicPr>
          <p:blipFill>
            <a:blip r:embed="rId5" cstate="print"/>
            <a:srcRect/>
            <a:stretch>
              <a:fillRect/>
            </a:stretch>
          </p:blipFill>
          <p:spPr bwMode="auto">
            <a:xfrm>
              <a:off x="3133728" y="3273426"/>
              <a:ext cx="5832482" cy="2608263"/>
            </a:xfrm>
            <a:prstGeom prst="rect">
              <a:avLst/>
            </a:prstGeom>
            <a:noFill/>
            <a:ln w="9525">
              <a:noFill/>
              <a:miter lim="800000"/>
              <a:headEnd/>
              <a:tailEnd/>
            </a:ln>
          </p:spPr>
        </p:pic>
        <p:sp>
          <p:nvSpPr>
            <p:cNvPr id="15" name="Text Box 43"/>
            <p:cNvSpPr txBox="1">
              <a:spLocks noChangeArrowheads="1"/>
            </p:cNvSpPr>
            <p:nvPr/>
          </p:nvSpPr>
          <p:spPr bwMode="auto">
            <a:xfrm>
              <a:off x="8487242" y="4628069"/>
              <a:ext cx="1120883" cy="303287"/>
            </a:xfrm>
            <a:prstGeom prst="rect">
              <a:avLst/>
            </a:prstGeom>
            <a:noFill/>
            <a:ln w="22225" algn="ctr">
              <a:noFill/>
              <a:miter lim="800000"/>
              <a:headEnd/>
              <a:tailEnd/>
            </a:ln>
          </p:spPr>
          <p:txBody>
            <a:bodyPr wrap="square">
              <a:spAutoFit/>
            </a:bodyPr>
            <a:lstStyle/>
            <a:p>
              <a:pPr>
                <a:spcAft>
                  <a:spcPts val="504"/>
                </a:spcAft>
              </a:pPr>
              <a:r>
                <a:rPr lang="zh-CN" altLang="en-US" sz="1600" dirty="0" smtClean="0">
                  <a:latin typeface="Verdana" pitchFamily="34" charset="0"/>
                  <a:ea typeface="黑体" pitchFamily="49" charset="-122"/>
                  <a:cs typeface="汉仪中圆简"/>
                </a:rPr>
                <a:t>学习社区</a:t>
              </a:r>
              <a:endParaRPr lang="zh-CN" altLang="en-US" sz="1600" dirty="0">
                <a:latin typeface="Verdana" pitchFamily="34" charset="0"/>
                <a:ea typeface="黑体" pitchFamily="49" charset="-122"/>
                <a:cs typeface="汉仪中圆简"/>
              </a:endParaRPr>
            </a:p>
          </p:txBody>
        </p:sp>
        <p:sp>
          <p:nvSpPr>
            <p:cNvPr id="16" name="Text Box 44"/>
            <p:cNvSpPr txBox="1">
              <a:spLocks noChangeArrowheads="1"/>
            </p:cNvSpPr>
            <p:nvPr/>
          </p:nvSpPr>
          <p:spPr bwMode="auto">
            <a:xfrm>
              <a:off x="6691394" y="5273139"/>
              <a:ext cx="1606635" cy="581300"/>
            </a:xfrm>
            <a:prstGeom prst="rect">
              <a:avLst/>
            </a:prstGeom>
            <a:noFill/>
            <a:ln w="22225" algn="ctr">
              <a:noFill/>
              <a:miter lim="800000"/>
              <a:headEnd/>
              <a:tailEnd/>
            </a:ln>
          </p:spPr>
          <p:txBody>
            <a:bodyPr wrap="square">
              <a:spAutoFit/>
            </a:bodyPr>
            <a:lstStyle/>
            <a:p>
              <a:pPr algn="ctr">
                <a:spcAft>
                  <a:spcPts val="504"/>
                </a:spcAft>
              </a:pPr>
              <a:r>
                <a:rPr lang="zh-CN" altLang="en-US" sz="1600" dirty="0" smtClean="0">
                  <a:latin typeface="Verdana" pitchFamily="34" charset="0"/>
                  <a:ea typeface="黑体" pitchFamily="49" charset="-122"/>
                  <a:cs typeface="汉仪中圆简"/>
                </a:rPr>
                <a:t>海量学习内容</a:t>
              </a:r>
              <a:endParaRPr lang="en-US" altLang="zh-CN" sz="1600" dirty="0" smtClean="0">
                <a:latin typeface="Verdana" pitchFamily="34" charset="0"/>
                <a:ea typeface="黑体" pitchFamily="49" charset="-122"/>
                <a:cs typeface="汉仪中圆简"/>
              </a:endParaRPr>
            </a:p>
            <a:p>
              <a:pPr algn="ctr">
                <a:spcAft>
                  <a:spcPts val="504"/>
                </a:spcAft>
              </a:pPr>
              <a:r>
                <a:rPr lang="zh-CN" altLang="en-US" sz="1600" dirty="0" smtClean="0">
                  <a:latin typeface="Verdana" pitchFamily="34" charset="0"/>
                  <a:ea typeface="黑体" pitchFamily="49" charset="-122"/>
                  <a:cs typeface="汉仪中圆简"/>
                </a:rPr>
                <a:t>与学习活动</a:t>
              </a:r>
              <a:endParaRPr lang="zh-CN" altLang="en-US" sz="1600" dirty="0">
                <a:latin typeface="Verdana" pitchFamily="34" charset="0"/>
                <a:ea typeface="黑体" pitchFamily="49" charset="-122"/>
                <a:cs typeface="汉仪中圆简"/>
              </a:endParaRPr>
            </a:p>
          </p:txBody>
        </p:sp>
        <p:sp>
          <p:nvSpPr>
            <p:cNvPr id="17" name="Text Box 45"/>
            <p:cNvSpPr txBox="1">
              <a:spLocks noChangeArrowheads="1"/>
            </p:cNvSpPr>
            <p:nvPr/>
          </p:nvSpPr>
          <p:spPr bwMode="auto">
            <a:xfrm>
              <a:off x="6628296" y="3578845"/>
              <a:ext cx="856411" cy="210635"/>
            </a:xfrm>
            <a:prstGeom prst="rect">
              <a:avLst/>
            </a:prstGeom>
            <a:noFill/>
            <a:ln w="22225" algn="ctr">
              <a:noFill/>
              <a:miter lim="800000"/>
              <a:headEnd/>
              <a:tailEnd/>
            </a:ln>
          </p:spPr>
          <p:txBody>
            <a:bodyPr wrap="none">
              <a:spAutoFit/>
            </a:bodyPr>
            <a:lstStyle/>
            <a:p>
              <a:pPr>
                <a:lnSpc>
                  <a:spcPct val="55000"/>
                </a:lnSpc>
                <a:spcAft>
                  <a:spcPts val="504"/>
                </a:spcAft>
              </a:pPr>
              <a:r>
                <a:rPr lang="zh-CN" altLang="en-US" sz="1600" dirty="0" smtClean="0">
                  <a:latin typeface="Verdana" pitchFamily="34" charset="0"/>
                  <a:ea typeface="黑体" pitchFamily="49" charset="-122"/>
                  <a:cs typeface="汉仪中圆简"/>
                </a:rPr>
                <a:t>学习元</a:t>
              </a:r>
              <a:endParaRPr lang="zh-CN" altLang="en-US" sz="1600" dirty="0">
                <a:latin typeface="Verdana" pitchFamily="34" charset="0"/>
                <a:ea typeface="黑体" pitchFamily="49" charset="-122"/>
                <a:cs typeface="汉仪中圆简"/>
              </a:endParaRPr>
            </a:p>
          </p:txBody>
        </p:sp>
        <p:sp>
          <p:nvSpPr>
            <p:cNvPr id="18" name="Text Box 46"/>
            <p:cNvSpPr txBox="1">
              <a:spLocks noChangeArrowheads="1"/>
            </p:cNvSpPr>
            <p:nvPr/>
          </p:nvSpPr>
          <p:spPr bwMode="auto">
            <a:xfrm>
              <a:off x="7953524" y="3808728"/>
              <a:ext cx="1192214" cy="303287"/>
            </a:xfrm>
            <a:prstGeom prst="rect">
              <a:avLst/>
            </a:prstGeom>
            <a:noFill/>
            <a:ln w="22225" algn="ctr">
              <a:noFill/>
              <a:miter lim="800000"/>
              <a:headEnd/>
              <a:tailEnd/>
            </a:ln>
          </p:spPr>
          <p:txBody>
            <a:bodyPr>
              <a:spAutoFit/>
            </a:bodyPr>
            <a:lstStyle/>
            <a:p>
              <a:pPr>
                <a:spcAft>
                  <a:spcPts val="504"/>
                </a:spcAft>
              </a:pPr>
              <a:r>
                <a:rPr lang="zh-CN" altLang="en-US" sz="1600" dirty="0">
                  <a:latin typeface="Verdana" pitchFamily="34" charset="0"/>
                  <a:ea typeface="黑体" pitchFamily="49" charset="-122"/>
                  <a:cs typeface="汉仪中圆简"/>
                </a:rPr>
                <a:t>知识</a:t>
              </a:r>
              <a:r>
                <a:rPr lang="zh-CN" altLang="en-US" sz="1600" dirty="0" smtClean="0">
                  <a:latin typeface="Verdana" pitchFamily="34" charset="0"/>
                  <a:ea typeface="黑体" pitchFamily="49" charset="-122"/>
                  <a:cs typeface="汉仪中圆简"/>
                </a:rPr>
                <a:t>群</a:t>
              </a:r>
              <a:endParaRPr lang="zh-CN" altLang="en-US" sz="1600" dirty="0">
                <a:latin typeface="Verdana" pitchFamily="34" charset="0"/>
                <a:ea typeface="黑体" pitchFamily="49" charset="-122"/>
                <a:cs typeface="汉仪中圆简"/>
              </a:endParaRPr>
            </a:p>
          </p:txBody>
        </p:sp>
        <p:sp>
          <p:nvSpPr>
            <p:cNvPr id="19" name="Text Box 49"/>
            <p:cNvSpPr txBox="1">
              <a:spLocks noChangeArrowheads="1"/>
            </p:cNvSpPr>
            <p:nvPr/>
          </p:nvSpPr>
          <p:spPr bwMode="auto">
            <a:xfrm>
              <a:off x="3402220" y="5144125"/>
              <a:ext cx="1268904" cy="211841"/>
            </a:xfrm>
            <a:prstGeom prst="rect">
              <a:avLst/>
            </a:prstGeom>
            <a:noFill/>
            <a:ln w="22225" algn="ctr">
              <a:noFill/>
              <a:miter lim="800000"/>
              <a:headEnd/>
              <a:tailEnd/>
            </a:ln>
          </p:spPr>
          <p:txBody>
            <a:bodyPr wrap="square">
              <a:spAutoFit/>
            </a:bodyPr>
            <a:lstStyle/>
            <a:p>
              <a:pPr algn="ctr">
                <a:lnSpc>
                  <a:spcPct val="55000"/>
                </a:lnSpc>
                <a:spcAft>
                  <a:spcPts val="504"/>
                </a:spcAft>
              </a:pPr>
              <a:r>
                <a:rPr lang="zh-CN" altLang="en-US" sz="1600" dirty="0" smtClean="0">
                  <a:latin typeface="Verdana" pitchFamily="34" charset="0"/>
                  <a:ea typeface="黑体" pitchFamily="49" charset="-122"/>
                  <a:cs typeface="汉仪中圆简"/>
                </a:rPr>
                <a:t>领域专家</a:t>
              </a:r>
              <a:endParaRPr lang="zh-CN" altLang="en-US" sz="1600" dirty="0">
                <a:latin typeface="Verdana" pitchFamily="34" charset="0"/>
                <a:ea typeface="黑体" pitchFamily="49" charset="-122"/>
                <a:cs typeface="汉仪中圆简"/>
              </a:endParaRPr>
            </a:p>
          </p:txBody>
        </p:sp>
        <p:sp>
          <p:nvSpPr>
            <p:cNvPr id="20" name="Text Box 50"/>
            <p:cNvSpPr txBox="1">
              <a:spLocks noChangeArrowheads="1"/>
            </p:cNvSpPr>
            <p:nvPr/>
          </p:nvSpPr>
          <p:spPr bwMode="auto">
            <a:xfrm>
              <a:off x="3597097" y="3789480"/>
              <a:ext cx="1076003" cy="303287"/>
            </a:xfrm>
            <a:prstGeom prst="rect">
              <a:avLst/>
            </a:prstGeom>
            <a:noFill/>
            <a:ln w="22225" algn="ctr">
              <a:noFill/>
              <a:miter lim="800000"/>
              <a:headEnd/>
              <a:tailEnd/>
            </a:ln>
          </p:spPr>
          <p:txBody>
            <a:bodyPr wrap="none">
              <a:spAutoFit/>
            </a:bodyPr>
            <a:lstStyle/>
            <a:p>
              <a:pPr>
                <a:spcAft>
                  <a:spcPts val="504"/>
                </a:spcAft>
              </a:pPr>
              <a:r>
                <a:rPr lang="zh-CN" altLang="en-US" sz="1600" dirty="0" smtClean="0">
                  <a:latin typeface="Verdana" pitchFamily="34" charset="0"/>
                  <a:ea typeface="黑体" pitchFamily="49" charset="-122"/>
                  <a:cs typeface="汉仪中圆简"/>
                </a:rPr>
                <a:t>学习同伴</a:t>
              </a:r>
              <a:endParaRPr lang="zh-CN" altLang="en-US" sz="1600" dirty="0">
                <a:latin typeface="Verdana" pitchFamily="34" charset="0"/>
                <a:ea typeface="黑体" pitchFamily="49" charset="-122"/>
                <a:cs typeface="汉仪中圆简"/>
              </a:endParaRPr>
            </a:p>
          </p:txBody>
        </p:sp>
        <p:sp>
          <p:nvSpPr>
            <p:cNvPr id="21" name="Text Box 51"/>
            <p:cNvSpPr txBox="1">
              <a:spLocks noChangeArrowheads="1"/>
            </p:cNvSpPr>
            <p:nvPr/>
          </p:nvSpPr>
          <p:spPr bwMode="auto">
            <a:xfrm>
              <a:off x="4753064" y="3337932"/>
              <a:ext cx="636819" cy="303287"/>
            </a:xfrm>
            <a:prstGeom prst="rect">
              <a:avLst/>
            </a:prstGeom>
            <a:noFill/>
            <a:ln w="22225" algn="ctr">
              <a:noFill/>
              <a:miter lim="800000"/>
              <a:headEnd/>
              <a:tailEnd/>
            </a:ln>
          </p:spPr>
          <p:txBody>
            <a:bodyPr wrap="none">
              <a:spAutoFit/>
            </a:bodyPr>
            <a:lstStyle/>
            <a:p>
              <a:pPr>
                <a:spcAft>
                  <a:spcPts val="504"/>
                </a:spcAft>
              </a:pPr>
              <a:r>
                <a:rPr lang="zh-CN" altLang="en-US" sz="1600" dirty="0">
                  <a:latin typeface="Verdana" pitchFamily="34" charset="0"/>
                  <a:ea typeface="黑体" pitchFamily="49" charset="-122"/>
                  <a:cs typeface="汉仪中圆简"/>
                </a:rPr>
                <a:t>教师</a:t>
              </a:r>
            </a:p>
          </p:txBody>
        </p:sp>
        <p:sp>
          <p:nvSpPr>
            <p:cNvPr id="22" name="Text Box 48"/>
            <p:cNvSpPr txBox="1">
              <a:spLocks noChangeArrowheads="1"/>
            </p:cNvSpPr>
            <p:nvPr/>
          </p:nvSpPr>
          <p:spPr bwMode="auto">
            <a:xfrm>
              <a:off x="5286380" y="5402152"/>
              <a:ext cx="1190618" cy="303287"/>
            </a:xfrm>
            <a:prstGeom prst="rect">
              <a:avLst/>
            </a:prstGeom>
            <a:noFill/>
            <a:ln w="22225" algn="ctr">
              <a:noFill/>
              <a:miter lim="800000"/>
              <a:headEnd/>
              <a:tailEnd/>
            </a:ln>
          </p:spPr>
          <p:txBody>
            <a:bodyPr>
              <a:spAutoFit/>
            </a:bodyPr>
            <a:lstStyle/>
            <a:p>
              <a:pPr>
                <a:spcAft>
                  <a:spcPts val="504"/>
                </a:spcAft>
              </a:pPr>
              <a:r>
                <a:rPr lang="zh-CN" altLang="en-US" sz="1600" dirty="0" smtClean="0">
                  <a:latin typeface="Verdana" pitchFamily="34" charset="0"/>
                  <a:ea typeface="黑体" pitchFamily="49" charset="-122"/>
                  <a:cs typeface="汉仪中圆简"/>
                </a:rPr>
                <a:t>学习评价</a:t>
              </a:r>
              <a:endParaRPr lang="zh-CN" altLang="en-US" sz="1600" dirty="0">
                <a:latin typeface="Verdana" pitchFamily="34" charset="0"/>
                <a:ea typeface="黑体" pitchFamily="49" charset="-122"/>
                <a:cs typeface="汉仪中圆简"/>
              </a:endParaRPr>
            </a:p>
          </p:txBody>
        </p:sp>
        <p:sp>
          <p:nvSpPr>
            <p:cNvPr id="23" name="Text Box 51"/>
            <p:cNvSpPr txBox="1">
              <a:spLocks noChangeArrowheads="1"/>
            </p:cNvSpPr>
            <p:nvPr/>
          </p:nvSpPr>
          <p:spPr bwMode="auto">
            <a:xfrm>
              <a:off x="5677838" y="4447401"/>
              <a:ext cx="856411" cy="413573"/>
            </a:xfrm>
            <a:prstGeom prst="rect">
              <a:avLst/>
            </a:prstGeom>
            <a:noFill/>
            <a:ln w="22225" algn="ctr">
              <a:noFill/>
              <a:miter lim="800000"/>
              <a:headEnd/>
              <a:tailEnd/>
            </a:ln>
          </p:spPr>
          <p:txBody>
            <a:bodyPr wrap="none">
              <a:spAutoFit/>
            </a:bodyPr>
            <a:lstStyle/>
            <a:p>
              <a:pPr>
                <a:spcAft>
                  <a:spcPts val="504"/>
                </a:spcAft>
              </a:pPr>
              <a:r>
                <a:rPr lang="zh-CN" altLang="en-US" sz="2400" dirty="0">
                  <a:latin typeface="Verdana" pitchFamily="34" charset="0"/>
                  <a:ea typeface="黑体" pitchFamily="49" charset="-122"/>
                  <a:cs typeface="汉仪中圆简"/>
                </a:rPr>
                <a:t>学生</a:t>
              </a:r>
            </a:p>
          </p:txBody>
        </p:sp>
      </p:grpSp>
      <p:sp>
        <p:nvSpPr>
          <p:cNvPr id="24" name="Right Arrow 28"/>
          <p:cNvSpPr/>
          <p:nvPr/>
        </p:nvSpPr>
        <p:spPr bwMode="auto">
          <a:xfrm rot="2016411">
            <a:off x="1163006" y="2918130"/>
            <a:ext cx="2433973" cy="1248515"/>
          </a:xfrm>
          <a:prstGeom prst="rightArrow">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lIns="38405" tIns="19202" rIns="38405" bIns="19202"/>
          <a:lstStyle/>
          <a:p>
            <a:pPr eaLnBrk="0" hangingPunct="0">
              <a:lnSpc>
                <a:spcPct val="75000"/>
              </a:lnSpc>
              <a:spcBef>
                <a:spcPct val="50000"/>
              </a:spcBef>
              <a:defRPr/>
            </a:pPr>
            <a:endParaRPr lang="en-US" sz="1700" b="1" dirty="0">
              <a:solidFill>
                <a:schemeClr val="tx1"/>
              </a:solidFill>
              <a:latin typeface="Verdana" pitchFamily="34" charset="0"/>
              <a:ea typeface="黑体" pitchFamily="49" charset="-122"/>
            </a:endParaRPr>
          </a:p>
        </p:txBody>
      </p:sp>
      <p:sp>
        <p:nvSpPr>
          <p:cNvPr id="25" name="TextBox 24"/>
          <p:cNvSpPr txBox="1"/>
          <p:nvPr/>
        </p:nvSpPr>
        <p:spPr>
          <a:xfrm rot="2002245">
            <a:off x="1525619" y="3334375"/>
            <a:ext cx="1466504" cy="346556"/>
          </a:xfrm>
          <a:prstGeom prst="rect">
            <a:avLst/>
          </a:prstGeom>
          <a:noFill/>
        </p:spPr>
        <p:txBody>
          <a:bodyPr wrap="square" lIns="38405" tIns="19202" rIns="38405" bIns="19202">
            <a:spAutoFit/>
          </a:bodyPr>
          <a:lstStyle/>
          <a:p>
            <a:pPr>
              <a:defRPr/>
            </a:pPr>
            <a:r>
              <a:rPr lang="zh-CN" altLang="en-US" sz="2000" b="1" dirty="0">
                <a:solidFill>
                  <a:srgbClr val="FFFF00"/>
                </a:solidFill>
                <a:latin typeface="Verdana" pitchFamily="34" charset="0"/>
                <a:ea typeface="黑体" pitchFamily="49" charset="-122"/>
              </a:rPr>
              <a:t>模式变革</a:t>
            </a:r>
          </a:p>
        </p:txBody>
      </p:sp>
      <p:sp>
        <p:nvSpPr>
          <p:cNvPr id="26" name="Text Box 51"/>
          <p:cNvSpPr txBox="1">
            <a:spLocks noChangeArrowheads="1"/>
          </p:cNvSpPr>
          <p:nvPr/>
        </p:nvSpPr>
        <p:spPr bwMode="auto">
          <a:xfrm>
            <a:off x="1403648" y="1844824"/>
            <a:ext cx="697481" cy="408111"/>
          </a:xfrm>
          <a:prstGeom prst="rect">
            <a:avLst/>
          </a:prstGeom>
          <a:noFill/>
          <a:ln w="22225" algn="ctr">
            <a:noFill/>
            <a:miter lim="800000"/>
            <a:headEnd/>
            <a:tailEnd/>
          </a:ln>
        </p:spPr>
        <p:txBody>
          <a:bodyPr wrap="square" lIns="38405" tIns="19202" rIns="38405" bIns="19202">
            <a:spAutoFit/>
          </a:bodyPr>
          <a:lstStyle/>
          <a:p>
            <a:pPr>
              <a:spcAft>
                <a:spcPts val="504"/>
              </a:spcAft>
            </a:pPr>
            <a:r>
              <a:rPr lang="zh-CN" altLang="en-US" sz="2400" dirty="0">
                <a:latin typeface="Verdana" pitchFamily="34" charset="0"/>
                <a:ea typeface="黑体" pitchFamily="49" charset="-122"/>
                <a:cs typeface="汉仪中圆简"/>
              </a:rPr>
              <a:t>教师</a:t>
            </a:r>
          </a:p>
        </p:txBody>
      </p:sp>
    </p:spTree>
    <p:extLst>
      <p:ext uri="{BB962C8B-B14F-4D97-AF65-F5344CB8AC3E}">
        <p14:creationId xmlns:p14="http://schemas.microsoft.com/office/powerpoint/2010/main" val="3626828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搜索框"/>
          <p:cNvGrpSpPr/>
          <p:nvPr/>
        </p:nvGrpSpPr>
        <p:grpSpPr>
          <a:xfrm>
            <a:off x="1758304" y="559423"/>
            <a:ext cx="6846144" cy="516769"/>
            <a:chOff x="2540000" y="559423"/>
            <a:chExt cx="5334758" cy="516769"/>
          </a:xfrm>
        </p:grpSpPr>
        <p:sp>
          <p:nvSpPr>
            <p:cNvPr id="7" name="圆角矩形 6"/>
            <p:cNvSpPr/>
            <p:nvPr/>
          </p:nvSpPr>
          <p:spPr>
            <a:xfrm>
              <a:off x="2540000" y="559423"/>
              <a:ext cx="5334758" cy="516769"/>
            </a:xfrm>
            <a:prstGeom prst="roundRect">
              <a:avLst/>
            </a:prstGeom>
            <a:solidFill>
              <a:srgbClr val="FFFFFF">
                <a:alpha val="16863"/>
              </a:srgb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6419" y="643665"/>
              <a:ext cx="348288" cy="348288"/>
            </a:xfrm>
            <a:prstGeom prst="rect">
              <a:avLst/>
            </a:prstGeom>
          </p:spPr>
        </p:pic>
      </p:grpSp>
      <p:sp>
        <p:nvSpPr>
          <p:cNvPr id="3" name="知识点"/>
          <p:cNvSpPr/>
          <p:nvPr/>
        </p:nvSpPr>
        <p:spPr>
          <a:xfrm>
            <a:off x="1835696" y="596589"/>
            <a:ext cx="606287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基于</a:t>
            </a:r>
            <a:r>
              <a:rPr lang="zh-CN" altLang="en-US" sz="2400" b="1" dirty="0" smtClean="0">
                <a:latin typeface="微软雅黑" panose="020B0503020204020204" pitchFamily="34" charset="-122"/>
                <a:ea typeface="微软雅黑" panose="020B0503020204020204" pitchFamily="34" charset="-122"/>
              </a:rPr>
              <a:t>能力测验的</a:t>
            </a:r>
            <a:r>
              <a:rPr lang="zh-CN" altLang="en-US" sz="2400" b="1" dirty="0">
                <a:latin typeface="微软雅黑" panose="020B0503020204020204" pitchFamily="34" charset="-122"/>
                <a:ea typeface="微软雅黑" panose="020B0503020204020204" pitchFamily="34" charset="-122"/>
              </a:rPr>
              <a:t>个性化学习内容与活动</a:t>
            </a:r>
            <a:r>
              <a:rPr lang="zh-CN" altLang="en-US" sz="2400" b="1" dirty="0" smtClean="0">
                <a:latin typeface="微软雅黑" panose="020B0503020204020204" pitchFamily="34" charset="-122"/>
                <a:ea typeface="微软雅黑" panose="020B0503020204020204" pitchFamily="34" charset="-122"/>
              </a:rPr>
              <a:t>推荐</a:t>
            </a:r>
            <a:endParaRPr lang="zh-CN" altLang="en-US" sz="2400" b="1" dirty="0">
              <a:latin typeface="微软雅黑" panose="020B0503020204020204" pitchFamily="34" charset="-122"/>
              <a:ea typeface="微软雅黑" panose="020B0503020204020204" pitchFamily="34" charset="-122"/>
            </a:endParaRPr>
          </a:p>
        </p:txBody>
      </p:sp>
      <p:grpSp>
        <p:nvGrpSpPr>
          <p:cNvPr id="56" name="推荐题目2"/>
          <p:cNvGrpSpPr/>
          <p:nvPr/>
        </p:nvGrpSpPr>
        <p:grpSpPr>
          <a:xfrm>
            <a:off x="459176" y="3501008"/>
            <a:ext cx="8208305" cy="2780928"/>
            <a:chOff x="955857" y="1001738"/>
            <a:chExt cx="8208305" cy="2780928"/>
          </a:xfrm>
        </p:grpSpPr>
        <p:sp>
          <p:nvSpPr>
            <p:cNvPr id="36" name="圆角矩形 39"/>
            <p:cNvSpPr>
              <a:spLocks noChangeArrowheads="1"/>
            </p:cNvSpPr>
            <p:nvPr/>
          </p:nvSpPr>
          <p:spPr bwMode="auto">
            <a:xfrm>
              <a:off x="1449862" y="1001738"/>
              <a:ext cx="7714300" cy="2780928"/>
            </a:xfrm>
            <a:prstGeom prst="rect">
              <a:avLst/>
            </a:prstGeom>
            <a:solidFill>
              <a:srgbClr val="F2F2F2">
                <a:alpha val="89804"/>
              </a:srgbClr>
            </a:solidFill>
            <a:ln w="38100">
              <a:solidFill>
                <a:schemeClr val="tx1">
                  <a:lumMod val="65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60000" rtlCol="0" anchor="ct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在农村放映电影，试镜</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头时，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发现屏上的影像小了一点，应该怎样调整放映机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20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放映机离屏远一些，胶片离镜头远</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一些</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放映机离屏远一些，胶片离镜头近</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一些</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放映机离屏近一些，胶片离镜头远一些</a:t>
              </a:r>
              <a:endParaRPr lang="en-US" altLang="zh-CN" sz="20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放映机离屏近一些，胶片离镜头近一些</a:t>
              </a:r>
              <a:endParaRPr lang="zh-CN" altLang="en-US" sz="20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8" name="组合 40"/>
            <p:cNvGrpSpPr>
              <a:grpSpLocks/>
            </p:cNvGrpSpPr>
            <p:nvPr/>
          </p:nvGrpSpPr>
          <p:grpSpPr bwMode="auto">
            <a:xfrm>
              <a:off x="955857" y="1937841"/>
              <a:ext cx="801823" cy="712791"/>
              <a:chOff x="4058911" y="7123807"/>
              <a:chExt cx="2239457" cy="1989144"/>
            </a:xfrm>
          </p:grpSpPr>
          <p:sp>
            <p:nvSpPr>
              <p:cNvPr id="39" name="Oval 27"/>
              <p:cNvSpPr>
                <a:spLocks noChangeArrowheads="1"/>
              </p:cNvSpPr>
              <p:nvPr/>
            </p:nvSpPr>
            <p:spPr bwMode="gray">
              <a:xfrm>
                <a:off x="4178081" y="7123813"/>
                <a:ext cx="2012954" cy="1989138"/>
              </a:xfrm>
              <a:prstGeom prst="ellipse">
                <a:avLst/>
              </a:prstGeom>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Freeform 28"/>
              <p:cNvSpPr>
                <a:spLocks/>
              </p:cNvSpPr>
              <p:nvPr/>
            </p:nvSpPr>
            <p:spPr bwMode="gray">
              <a:xfrm>
                <a:off x="4408134" y="7123807"/>
                <a:ext cx="1552850" cy="750663"/>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B0F0"/>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Text Box 29"/>
              <p:cNvSpPr txBox="1">
                <a:spLocks noChangeArrowheads="1"/>
              </p:cNvSpPr>
              <p:nvPr/>
            </p:nvSpPr>
            <p:spPr bwMode="gray">
              <a:xfrm>
                <a:off x="4058911" y="7219802"/>
                <a:ext cx="2239457" cy="1631897"/>
              </a:xfrm>
              <a:prstGeom prst="rect">
                <a:avLst/>
              </a:prstGeom>
              <a:noFill/>
              <a:ln w="9525">
                <a:noFill/>
                <a:miter lim="800000"/>
                <a:headEnd/>
                <a:tailEnd/>
              </a:ln>
              <a:effectLst/>
            </p:spPr>
            <p:txBody>
              <a:bodyPr wrap="none">
                <a:spAutoFit/>
              </a:bodyPr>
              <a:lstStyle/>
              <a:p>
                <a:pPr algn="ctr" eaLnBrk="0" hangingPunct="0">
                  <a:defRPr/>
                </a:pPr>
                <a:r>
                  <a:rPr lang="zh-CN" altLang="en-US" sz="32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题</a:t>
                </a:r>
                <a:r>
                  <a:rPr lang="en-US" altLang="zh-CN" sz="3200" b="1" dirty="0" smtClean="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2</a:t>
                </a:r>
                <a:endParaRPr lang="en-US" altLang="zh-CN" sz="32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nvGrpSpPr>
          <p:cNvPr id="66" name="推荐题目1"/>
          <p:cNvGrpSpPr/>
          <p:nvPr/>
        </p:nvGrpSpPr>
        <p:grpSpPr>
          <a:xfrm>
            <a:off x="459176" y="1700808"/>
            <a:ext cx="8208305" cy="1384557"/>
            <a:chOff x="955857" y="899086"/>
            <a:chExt cx="8208305" cy="1384557"/>
          </a:xfrm>
        </p:grpSpPr>
        <p:sp>
          <p:nvSpPr>
            <p:cNvPr id="67" name="圆角矩形 39"/>
            <p:cNvSpPr>
              <a:spLocks noChangeArrowheads="1"/>
            </p:cNvSpPr>
            <p:nvPr/>
          </p:nvSpPr>
          <p:spPr bwMode="auto">
            <a:xfrm>
              <a:off x="1449862" y="899086"/>
              <a:ext cx="7714300" cy="1384557"/>
            </a:xfrm>
            <a:prstGeom prst="rect">
              <a:avLst/>
            </a:prstGeom>
            <a:solidFill>
              <a:srgbClr val="F2F2F2">
                <a:alpha val="89804"/>
              </a:srgbClr>
            </a:solidFill>
            <a:ln w="38100">
              <a:solidFill>
                <a:schemeClr val="tx1">
                  <a:lumMod val="65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60000" rtlCol="0" anchor="ctr"/>
            <a:lstStyle/>
            <a:p>
              <a:pPr indent="0">
                <a:lnSpc>
                  <a:spcPct val="150000"/>
                </a:lnSpc>
                <a:spcBef>
                  <a:spcPct val="0"/>
                </a:spcBef>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凸透镜前</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20CM</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处的物体，沿主轴远离凸透镜时，所成的倒立、缩小的像将</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indent="0">
                <a:lnSpc>
                  <a:spcPct val="150000"/>
                </a:lnSpc>
                <a:spcBef>
                  <a:spcPct val="0"/>
                </a:spcBef>
                <a:buNone/>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由实变</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虚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B.</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由虚变</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实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由小变</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大           </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由大变小</a:t>
              </a:r>
            </a:p>
          </p:txBody>
        </p:sp>
        <p:grpSp>
          <p:nvGrpSpPr>
            <p:cNvPr id="68" name="组合 40"/>
            <p:cNvGrpSpPr>
              <a:grpSpLocks/>
            </p:cNvGrpSpPr>
            <p:nvPr/>
          </p:nvGrpSpPr>
          <p:grpSpPr bwMode="auto">
            <a:xfrm>
              <a:off x="955857" y="1135698"/>
              <a:ext cx="801823" cy="712788"/>
              <a:chOff x="4058911" y="4885314"/>
              <a:chExt cx="2239457" cy="1989138"/>
            </a:xfrm>
          </p:grpSpPr>
          <p:sp>
            <p:nvSpPr>
              <p:cNvPr id="69" name="Oval 27"/>
              <p:cNvSpPr>
                <a:spLocks noChangeArrowheads="1"/>
              </p:cNvSpPr>
              <p:nvPr/>
            </p:nvSpPr>
            <p:spPr bwMode="gray">
              <a:xfrm>
                <a:off x="4178081" y="4885314"/>
                <a:ext cx="2012954" cy="1989138"/>
              </a:xfrm>
              <a:prstGeom prst="ellipse">
                <a:avLst/>
              </a:prstGeom>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0" name="Freeform 28"/>
              <p:cNvSpPr>
                <a:spLocks/>
              </p:cNvSpPr>
              <p:nvPr/>
            </p:nvSpPr>
            <p:spPr bwMode="gray">
              <a:xfrm>
                <a:off x="4408134" y="4918467"/>
                <a:ext cx="1552851" cy="750664"/>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B0F0"/>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1" name="Text Box 29"/>
              <p:cNvSpPr txBox="1">
                <a:spLocks noChangeArrowheads="1"/>
              </p:cNvSpPr>
              <p:nvPr/>
            </p:nvSpPr>
            <p:spPr bwMode="gray">
              <a:xfrm>
                <a:off x="4058911" y="4981307"/>
                <a:ext cx="2239457" cy="1631899"/>
              </a:xfrm>
              <a:prstGeom prst="rect">
                <a:avLst/>
              </a:prstGeom>
              <a:noFill/>
              <a:ln w="9525">
                <a:noFill/>
                <a:miter lim="800000"/>
                <a:headEnd/>
                <a:tailEnd/>
              </a:ln>
              <a:effectLst/>
            </p:spPr>
            <p:txBody>
              <a:bodyPr wrap="none">
                <a:spAutoFit/>
              </a:bodyPr>
              <a:lstStyle/>
              <a:p>
                <a:pPr algn="ctr" eaLnBrk="0" hangingPunct="0">
                  <a:defRPr/>
                </a:pPr>
                <a:r>
                  <a:rPr lang="zh-CN" altLang="en-US" sz="32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题</a:t>
                </a:r>
                <a:r>
                  <a:rPr lang="en-US" altLang="zh-CN" sz="3200" b="1" dirty="0" smtClean="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rPr>
                  <a:t>1</a:t>
                </a:r>
                <a:endParaRPr lang="en-US" altLang="zh-CN" sz="32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50554"/>
            <a:ext cx="1362768" cy="1090214"/>
          </a:xfrm>
          <a:prstGeom prst="rect">
            <a:avLst/>
          </a:prstGeom>
        </p:spPr>
      </p:pic>
    </p:spTree>
    <p:extLst>
      <p:ext uri="{BB962C8B-B14F-4D97-AF65-F5344CB8AC3E}">
        <p14:creationId xmlns:p14="http://schemas.microsoft.com/office/powerpoint/2010/main" val="13037978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42" presetClass="entr" presetSubtype="0" fill="hold" nodeType="withEffect">
                                  <p:stCondLst>
                                    <p:cond delay="25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500"/>
                                        <p:tgtEl>
                                          <p:spTgt spid="66"/>
                                        </p:tgtEl>
                                      </p:cBhvr>
                                    </p:animEffect>
                                    <p:anim calcmode="lin" valueType="num">
                                      <p:cBhvr>
                                        <p:cTn id="15" dur="500" fill="hold"/>
                                        <p:tgtEl>
                                          <p:spTgt spid="66"/>
                                        </p:tgtEl>
                                        <p:attrNameLst>
                                          <p:attrName>ppt_x</p:attrName>
                                        </p:attrNameLst>
                                      </p:cBhvr>
                                      <p:tavLst>
                                        <p:tav tm="0">
                                          <p:val>
                                            <p:strVal val="#ppt_x"/>
                                          </p:val>
                                        </p:tav>
                                        <p:tav tm="100000">
                                          <p:val>
                                            <p:strVal val="#ppt_x"/>
                                          </p:val>
                                        </p:tav>
                                      </p:tavLst>
                                    </p:anim>
                                    <p:anim calcmode="lin" valueType="num">
                                      <p:cBhvr>
                                        <p:cTn id="16" dur="500" fill="hold"/>
                                        <p:tgtEl>
                                          <p:spTgt spid="6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anim calcmode="lin" valueType="num">
                                      <p:cBhvr>
                                        <p:cTn id="20" dur="500" fill="hold"/>
                                        <p:tgtEl>
                                          <p:spTgt spid="56"/>
                                        </p:tgtEl>
                                        <p:attrNameLst>
                                          <p:attrName>ppt_x</p:attrName>
                                        </p:attrNameLst>
                                      </p:cBhvr>
                                      <p:tavLst>
                                        <p:tav tm="0">
                                          <p:val>
                                            <p:strVal val="#ppt_x"/>
                                          </p:val>
                                        </p:tav>
                                        <p:tav tm="100000">
                                          <p:val>
                                            <p:strVal val="#ppt_x"/>
                                          </p:val>
                                        </p:tav>
                                      </p:tavLst>
                                    </p:anim>
                                    <p:anim calcmode="lin" valueType="num">
                                      <p:cBhvr>
                                        <p:cTn id="21"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692696"/>
            <a:ext cx="2952328" cy="2429753"/>
          </a:xfrm>
          <a:prstGeom prst="rect">
            <a:avLst/>
          </a:prstGeom>
        </p:spPr>
      </p:pic>
      <p:sp>
        <p:nvSpPr>
          <p:cNvPr id="3" name="知识点"/>
          <p:cNvSpPr/>
          <p:nvPr/>
        </p:nvSpPr>
        <p:spPr>
          <a:xfrm>
            <a:off x="3452965" y="116632"/>
            <a:ext cx="2646878" cy="461665"/>
          </a:xfrm>
          <a:prstGeom prst="rect">
            <a:avLst/>
          </a:prstGeom>
        </p:spPr>
        <p:txBody>
          <a:bodyPr wrap="none">
            <a:spAutoFit/>
          </a:bodyPr>
          <a:lstStyle/>
          <a:p>
            <a:pPr algn="ctr"/>
            <a:r>
              <a:rPr lang="zh-CN" altLang="en-US" sz="2400" b="1" dirty="0" smtClean="0">
                <a:solidFill>
                  <a:srgbClr val="0070C0"/>
                </a:solidFill>
                <a:latin typeface="微软雅黑" panose="020B0503020204020204" pitchFamily="34" charset="-122"/>
                <a:ea typeface="微软雅黑" panose="020B0503020204020204" pitchFamily="34" charset="-122"/>
              </a:rPr>
              <a:t>能力测验结果分析</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 name="左大括号 6"/>
          <p:cNvSpPr/>
          <p:nvPr/>
        </p:nvSpPr>
        <p:spPr>
          <a:xfrm rot="5400000">
            <a:off x="4362948" y="910596"/>
            <a:ext cx="360040" cy="489678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1259632" y="4445786"/>
            <a:ext cx="1944216" cy="1477328"/>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撰写学习反思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发布作品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贡献学习资源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799100" y="4437112"/>
            <a:ext cx="1853020"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课件内容学习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参与讨论交流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smtClean="0">
                <a:solidFill>
                  <a:schemeClr val="tx1"/>
                </a:solidFill>
                <a:latin typeface="微软雅黑" panose="020B0503020204020204" pitchFamily="34" charset="-122"/>
                <a:ea typeface="微软雅黑" panose="020B0503020204020204" pitchFamily="34" charset="-122"/>
              </a:rPr>
              <a:t>继续完成测验</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6281376" y="3665645"/>
            <a:ext cx="399245" cy="399245"/>
          </a:xfrm>
          <a:prstGeom prst="ellipse">
            <a:avLst/>
          </a:prstGeom>
          <a:solidFill>
            <a:srgbClr val="FF0000">
              <a:alpha val="89804"/>
            </a:srgbClr>
          </a:solidFill>
          <a:ln/>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6533622" y="3665645"/>
            <a:ext cx="1405348"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掌握较差</a:t>
            </a:r>
            <a:endParaRPr lang="zh-CN" altLang="en-US" b="1" dirty="0"/>
          </a:p>
        </p:txBody>
      </p:sp>
      <p:sp>
        <p:nvSpPr>
          <p:cNvPr id="13" name="椭圆 12"/>
          <p:cNvSpPr/>
          <p:nvPr/>
        </p:nvSpPr>
        <p:spPr>
          <a:xfrm>
            <a:off x="3799100" y="3635732"/>
            <a:ext cx="399245" cy="399245"/>
          </a:xfrm>
          <a:prstGeom prst="ellipse">
            <a:avLst/>
          </a:prstGeom>
          <a:solidFill>
            <a:srgbClr val="FFFF00">
              <a:alpha val="89804"/>
            </a:srgbClr>
          </a:solidFill>
        </p:spPr>
        <p:style>
          <a:lnRef idx="3">
            <a:schemeClr val="lt1"/>
          </a:lnRef>
          <a:fillRef idx="1">
            <a:schemeClr val="accent3"/>
          </a:fillRef>
          <a:effectRef idx="1">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4139952" y="3635731"/>
            <a:ext cx="1331441" cy="3693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掌握良好</a:t>
            </a:r>
            <a:endParaRPr lang="zh-CN" altLang="en-US" b="1" dirty="0"/>
          </a:p>
        </p:txBody>
      </p:sp>
      <p:sp>
        <p:nvSpPr>
          <p:cNvPr id="15" name="椭圆 14"/>
          <p:cNvSpPr/>
          <p:nvPr/>
        </p:nvSpPr>
        <p:spPr>
          <a:xfrm>
            <a:off x="1259632" y="3605819"/>
            <a:ext cx="399245" cy="399245"/>
          </a:xfrm>
          <a:prstGeom prst="ellipse">
            <a:avLst/>
          </a:prstGeom>
          <a:solidFill>
            <a:srgbClr val="00B050">
              <a:alpha val="89804"/>
            </a:srgbClr>
          </a:solidFill>
          <a:ln/>
        </p:spPr>
        <p:style>
          <a:lnRef idx="3">
            <a:schemeClr val="lt1"/>
          </a:lnRef>
          <a:fillRef idx="1">
            <a:schemeClr val="accent1"/>
          </a:fillRef>
          <a:effectRef idx="1">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p:cNvSpPr/>
          <p:nvPr/>
        </p:nvSpPr>
        <p:spPr>
          <a:xfrm>
            <a:off x="1572378" y="3622199"/>
            <a:ext cx="1352870" cy="3693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掌握熟练</a:t>
            </a:r>
            <a:endParaRPr lang="zh-CN" altLang="en-US" b="1" dirty="0"/>
          </a:p>
        </p:txBody>
      </p:sp>
      <p:sp>
        <p:nvSpPr>
          <p:cNvPr id="19" name="文本框 18"/>
          <p:cNvSpPr txBox="1"/>
          <p:nvPr/>
        </p:nvSpPr>
        <p:spPr>
          <a:xfrm>
            <a:off x="6281376" y="4464133"/>
            <a:ext cx="1891024" cy="2031325"/>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课件内容学习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参与提问答疑</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参与操练活动</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绘制概念图</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cstate="print"/>
          <a:stretch>
            <a:fillRect/>
          </a:stretch>
        </p:blipFill>
        <p:spPr>
          <a:xfrm>
            <a:off x="3081170" y="44624"/>
            <a:ext cx="482718" cy="519405"/>
          </a:xfrm>
          <a:prstGeom prst="rect">
            <a:avLst/>
          </a:prstGeom>
        </p:spPr>
      </p:pic>
    </p:spTree>
    <p:extLst>
      <p:ext uri="{BB962C8B-B14F-4D97-AF65-F5344CB8AC3E}">
        <p14:creationId xmlns:p14="http://schemas.microsoft.com/office/powerpoint/2010/main" val="1899761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7"/>
          <p:cNvSpPr>
            <a:spLocks noChangeArrowheads="1"/>
          </p:cNvSpPr>
          <p:nvPr/>
        </p:nvSpPr>
        <p:spPr bwMode="auto">
          <a:xfrm>
            <a:off x="1907704" y="441285"/>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促进情境感知适应性</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11" name="图片 10"/>
          <p:cNvPicPr>
            <a:picLocks noChangeAspect="1"/>
          </p:cNvPicPr>
          <p:nvPr/>
        </p:nvPicPr>
        <p:blipFill>
          <a:blip r:embed="rId3" cstate="print"/>
          <a:stretch>
            <a:fillRect/>
          </a:stretch>
        </p:blipFill>
        <p:spPr>
          <a:xfrm>
            <a:off x="395536" y="3576235"/>
            <a:ext cx="791698" cy="792088"/>
          </a:xfrm>
          <a:prstGeom prst="rect">
            <a:avLst/>
          </a:prstGeom>
        </p:spPr>
      </p:pic>
      <p:sp>
        <p:nvSpPr>
          <p:cNvPr id="12" name="椭圆 11"/>
          <p:cNvSpPr/>
          <p:nvPr/>
        </p:nvSpPr>
        <p:spPr>
          <a:xfrm>
            <a:off x="1691680" y="2496115"/>
            <a:ext cx="3024336" cy="29531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500557" y="3359384"/>
            <a:ext cx="1296144" cy="1296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学习元</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平台</a:t>
            </a:r>
          </a:p>
        </p:txBody>
      </p:sp>
      <p:sp>
        <p:nvSpPr>
          <p:cNvPr id="14" name="文本框 13"/>
          <p:cNvSpPr txBox="1"/>
          <p:nvPr/>
        </p:nvSpPr>
        <p:spPr>
          <a:xfrm>
            <a:off x="2585100" y="4863087"/>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学习者</a:t>
            </a:r>
            <a:r>
              <a:rPr lang="zh-CN" altLang="en-US" dirty="0" smtClean="0">
                <a:latin typeface="微软雅黑" panose="020B0503020204020204" pitchFamily="34" charset="-122"/>
                <a:ea typeface="微软雅黑" panose="020B0503020204020204" pitchFamily="34" charset="-122"/>
              </a:rPr>
              <a:t>信息</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979712" y="3432219"/>
            <a:ext cx="461665" cy="1015663"/>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环境</a:t>
            </a:r>
            <a:r>
              <a:rPr lang="zh-CN" altLang="en-US" dirty="0" smtClean="0">
                <a:latin typeface="微软雅黑" panose="020B0503020204020204" pitchFamily="34" charset="-122"/>
                <a:ea typeface="微软雅黑" panose="020B0503020204020204" pitchFamily="34" charset="-122"/>
              </a:rPr>
              <a:t>信息</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rot="16200000">
            <a:off x="3535415" y="3832313"/>
            <a:ext cx="1292662" cy="348458"/>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设备</a:t>
            </a:r>
            <a:r>
              <a:rPr lang="zh-CN" altLang="en-US" dirty="0" smtClean="0">
                <a:latin typeface="微软雅黑" panose="020B0503020204020204" pitchFamily="34" charset="-122"/>
                <a:ea typeface="微软雅黑" panose="020B0503020204020204" pitchFamily="34" charset="-122"/>
              </a:rPr>
              <a:t>信息</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153920" y="2846863"/>
            <a:ext cx="2058040" cy="369332"/>
          </a:xfrm>
          <a:prstGeom prst="rect">
            <a:avLst/>
          </a:prstGeom>
          <a:noFill/>
        </p:spPr>
        <p:txBody>
          <a:bodyPr vert="horz" wrap="square" rtlCol="0">
            <a:spAutoFit/>
          </a:bodyPr>
          <a:lstStyle/>
          <a:p>
            <a:r>
              <a:rPr lang="zh-CN" altLang="en-US" dirty="0" smtClean="0">
                <a:latin typeface="微软雅黑" panose="020B0503020204020204" pitchFamily="34" charset="-122"/>
                <a:ea typeface="微软雅黑" panose="020B0503020204020204" pitchFamily="34" charset="-122"/>
              </a:rPr>
              <a:t>学习资源需求信息</a:t>
            </a:r>
            <a:endParaRPr lang="zh-CN" altLang="en-US" dirty="0">
              <a:latin typeface="微软雅黑" panose="020B0503020204020204" pitchFamily="34" charset="-122"/>
              <a:ea typeface="微软雅黑" panose="020B0503020204020204" pitchFamily="34" charset="-122"/>
            </a:endParaRPr>
          </a:p>
        </p:txBody>
      </p:sp>
      <p:sp>
        <p:nvSpPr>
          <p:cNvPr id="18" name="右箭头 17"/>
          <p:cNvSpPr/>
          <p:nvPr/>
        </p:nvSpPr>
        <p:spPr>
          <a:xfrm>
            <a:off x="1187624" y="3849124"/>
            <a:ext cx="504056" cy="23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020272" y="2414815"/>
            <a:ext cx="1656184"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课堂</a:t>
            </a:r>
            <a:r>
              <a:rPr lang="zh-CN" altLang="en-US" b="1" dirty="0" smtClean="0">
                <a:latin typeface="微软雅黑" panose="020B0503020204020204" pitchFamily="34" charset="-122"/>
                <a:ea typeface="微软雅黑" panose="020B0503020204020204" pitchFamily="34" charset="-122"/>
              </a:rPr>
              <a:t>教学场景</a:t>
            </a:r>
            <a:endParaRPr lang="zh-CN" altLang="en-US" b="1" dirty="0">
              <a:latin typeface="微软雅黑" panose="020B0503020204020204" pitchFamily="34" charset="-122"/>
              <a:ea typeface="微软雅黑" panose="020B0503020204020204" pitchFamily="34" charset="-122"/>
            </a:endParaRPr>
          </a:p>
        </p:txBody>
      </p:sp>
      <p:sp>
        <p:nvSpPr>
          <p:cNvPr id="30" name="左弧形箭头 29"/>
          <p:cNvSpPr/>
          <p:nvPr/>
        </p:nvSpPr>
        <p:spPr>
          <a:xfrm rot="17018510">
            <a:off x="4845174" y="4569064"/>
            <a:ext cx="672747" cy="22872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右弧形箭头 30"/>
          <p:cNvSpPr/>
          <p:nvPr/>
        </p:nvSpPr>
        <p:spPr>
          <a:xfrm rot="15298428">
            <a:off x="4693089" y="871656"/>
            <a:ext cx="681730" cy="226476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600" y="2136075"/>
            <a:ext cx="1475656" cy="984251"/>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2482" y="3432219"/>
            <a:ext cx="1335782" cy="746824"/>
          </a:xfrm>
          <a:prstGeom prst="rect">
            <a:avLst/>
          </a:prstGeom>
        </p:spPr>
      </p:pic>
      <p:sp>
        <p:nvSpPr>
          <p:cNvPr id="34" name="矩形 33"/>
          <p:cNvSpPr/>
          <p:nvPr/>
        </p:nvSpPr>
        <p:spPr>
          <a:xfrm>
            <a:off x="6976254" y="3576235"/>
            <a:ext cx="1772210"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anose="020B0503020204020204" pitchFamily="34" charset="-122"/>
                <a:ea typeface="微软雅黑" panose="020B0503020204020204" pitchFamily="34" charset="-122"/>
              </a:rPr>
              <a:t>合作学习场景</a:t>
            </a:r>
            <a:endParaRPr lang="zh-CN" altLang="en-US" b="1" dirty="0">
              <a:latin typeface="微软雅黑" panose="020B0503020204020204" pitchFamily="34" charset="-122"/>
              <a:ea typeface="微软雅黑" panose="020B0503020204020204" pitchFamily="34" charset="-122"/>
            </a:endParaRPr>
          </a:p>
        </p:txBody>
      </p:sp>
      <p:sp>
        <p:nvSpPr>
          <p:cNvPr id="35" name="矩形 34"/>
          <p:cNvSpPr/>
          <p:nvPr/>
        </p:nvSpPr>
        <p:spPr>
          <a:xfrm>
            <a:off x="4355975" y="2918870"/>
            <a:ext cx="1038749" cy="3693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0070C0"/>
                </a:solidFill>
                <a:latin typeface="微软雅黑" panose="020B0503020204020204" pitchFamily="34" charset="-122"/>
                <a:ea typeface="微软雅黑" panose="020B0503020204020204" pitchFamily="34" charset="-122"/>
              </a:rPr>
              <a:t>感知</a:t>
            </a:r>
          </a:p>
        </p:txBody>
      </p:sp>
      <p:sp>
        <p:nvSpPr>
          <p:cNvPr id="36" name="矩形 35"/>
          <p:cNvSpPr/>
          <p:nvPr/>
        </p:nvSpPr>
        <p:spPr>
          <a:xfrm>
            <a:off x="4397347" y="4584347"/>
            <a:ext cx="1038749" cy="3693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0070C0"/>
                </a:solidFill>
                <a:latin typeface="微软雅黑" panose="020B0503020204020204" pitchFamily="34" charset="-122"/>
                <a:ea typeface="微软雅黑" panose="020B0503020204020204" pitchFamily="34" charset="-122"/>
              </a:rPr>
              <a:t>情境</a:t>
            </a: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7042" y="4525601"/>
            <a:ext cx="1311222" cy="1066858"/>
          </a:xfrm>
          <a:prstGeom prst="rect">
            <a:avLst/>
          </a:prstGeom>
        </p:spPr>
      </p:pic>
      <p:sp>
        <p:nvSpPr>
          <p:cNvPr id="38" name="矩形 37"/>
          <p:cNvSpPr/>
          <p:nvPr/>
        </p:nvSpPr>
        <p:spPr>
          <a:xfrm>
            <a:off x="7020272" y="4872379"/>
            <a:ext cx="1772210"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latin typeface="微软雅黑" panose="020B0503020204020204" pitchFamily="34" charset="-122"/>
                <a:ea typeface="微软雅黑" panose="020B0503020204020204" pitchFamily="34" charset="-122"/>
              </a:rPr>
              <a:t>教师培训场景</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5776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知识点"/>
          <p:cNvSpPr/>
          <p:nvPr/>
        </p:nvSpPr>
        <p:spPr>
          <a:xfrm>
            <a:off x="2012232" y="116632"/>
            <a:ext cx="5724644" cy="461665"/>
          </a:xfrm>
          <a:prstGeom prst="rect">
            <a:avLst/>
          </a:prstGeom>
        </p:spPr>
        <p:txBody>
          <a:bodyPr wrap="none">
            <a:spAutoFit/>
          </a:bodyPr>
          <a:lstStyle/>
          <a:p>
            <a:pPr algn="ctr"/>
            <a:r>
              <a:rPr lang="zh-CN" altLang="en-US" sz="2400" b="1" dirty="0" smtClean="0">
                <a:latin typeface="微软雅黑" panose="020B0503020204020204" pitchFamily="34" charset="-122"/>
                <a:ea typeface="微软雅黑" panose="020B0503020204020204" pitchFamily="34" charset="-122"/>
              </a:rPr>
              <a:t>基于学习过程情境的个性化学习内容推荐</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stretch>
            <a:fillRect/>
          </a:stretch>
        </p:blipFill>
        <p:spPr>
          <a:xfrm>
            <a:off x="1666345" y="52138"/>
            <a:ext cx="482718" cy="519405"/>
          </a:xfrm>
          <a:prstGeom prst="rect">
            <a:avLst/>
          </a:prstGeom>
        </p:spPr>
      </p:pic>
      <p:sp>
        <p:nvSpPr>
          <p:cNvPr id="5" name="椭圆 4"/>
          <p:cNvSpPr/>
          <p:nvPr/>
        </p:nvSpPr>
        <p:spPr>
          <a:xfrm>
            <a:off x="340317" y="2924116"/>
            <a:ext cx="1567387" cy="1567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情境感知与识别</a:t>
            </a:r>
            <a:endParaRPr lang="en-US" altLang="zh-CN" b="1" dirty="0" smtClean="0">
              <a:latin typeface="微软雅黑" panose="020B0503020204020204" pitchFamily="34" charset="-122"/>
              <a:ea typeface="微软雅黑" panose="020B0503020204020204" pitchFamily="34" charset="-122"/>
            </a:endParaRPr>
          </a:p>
        </p:txBody>
      </p:sp>
      <p:sp>
        <p:nvSpPr>
          <p:cNvPr id="24" name="右箭头 23"/>
          <p:cNvSpPr/>
          <p:nvPr/>
        </p:nvSpPr>
        <p:spPr>
          <a:xfrm rot="10800000">
            <a:off x="5076057" y="1480164"/>
            <a:ext cx="504056" cy="23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大括号 13"/>
          <p:cNvSpPr/>
          <p:nvPr/>
        </p:nvSpPr>
        <p:spPr>
          <a:xfrm>
            <a:off x="1979712" y="1484784"/>
            <a:ext cx="864096" cy="432048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40" y="5309474"/>
            <a:ext cx="1571625" cy="1047750"/>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0612" y="1015094"/>
            <a:ext cx="1503396" cy="1161306"/>
          </a:xfrm>
          <a:prstGeom prst="rect">
            <a:avLst/>
          </a:pr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2318" y="3082339"/>
            <a:ext cx="1659983" cy="1096905"/>
          </a:xfrm>
          <a:prstGeom prst="rect">
            <a:avLst/>
          </a:prstGeom>
        </p:spPr>
      </p:pic>
      <p:sp>
        <p:nvSpPr>
          <p:cNvPr id="27" name="矩形 26"/>
          <p:cNvSpPr/>
          <p:nvPr/>
        </p:nvSpPr>
        <p:spPr>
          <a:xfrm>
            <a:off x="3569143" y="2191058"/>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风景</a:t>
            </a:r>
          </a:p>
        </p:txBody>
      </p:sp>
      <p:sp>
        <p:nvSpPr>
          <p:cNvPr id="31" name="矩形 30"/>
          <p:cNvSpPr/>
          <p:nvPr/>
        </p:nvSpPr>
        <p:spPr>
          <a:xfrm>
            <a:off x="3569143" y="4179244"/>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人物</a:t>
            </a:r>
          </a:p>
        </p:txBody>
      </p:sp>
      <p:sp>
        <p:nvSpPr>
          <p:cNvPr id="32" name="矩形 31"/>
          <p:cNvSpPr/>
          <p:nvPr/>
        </p:nvSpPr>
        <p:spPr>
          <a:xfrm>
            <a:off x="3637637" y="6372036"/>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室内</a:t>
            </a:r>
          </a:p>
        </p:txBody>
      </p:sp>
      <p:sp>
        <p:nvSpPr>
          <p:cNvPr id="29" name="矩形 28"/>
          <p:cNvSpPr/>
          <p:nvPr/>
        </p:nvSpPr>
        <p:spPr>
          <a:xfrm>
            <a:off x="6344324" y="5088213"/>
            <a:ext cx="1569660"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室内</a:t>
            </a:r>
            <a:r>
              <a:rPr lang="zh-CN" altLang="en-US" b="1" dirty="0" smtClean="0">
                <a:solidFill>
                  <a:srgbClr val="0070C0"/>
                </a:solidFill>
                <a:latin typeface="微软雅黑" panose="020B0503020204020204" pitchFamily="34" charset="-122"/>
                <a:ea typeface="微软雅黑" panose="020B0503020204020204" pitchFamily="34" charset="-122"/>
              </a:rPr>
              <a:t>摄影技巧</a:t>
            </a:r>
            <a:endParaRPr lang="zh-CN" altLang="en-US" b="1" dirty="0">
              <a:solidFill>
                <a:srgbClr val="0070C0"/>
              </a:solidFill>
            </a:endParaRPr>
          </a:p>
        </p:txBody>
      </p:sp>
      <p:pic>
        <p:nvPicPr>
          <p:cNvPr id="33" name="图片 32"/>
          <p:cNvPicPr>
            <a:picLocks noChangeAspect="1"/>
          </p:cNvPicPr>
          <p:nvPr/>
        </p:nvPicPr>
        <p:blipFill>
          <a:blip r:embed="rId3" cstate="print"/>
          <a:stretch>
            <a:fillRect/>
          </a:stretch>
        </p:blipFill>
        <p:spPr>
          <a:xfrm>
            <a:off x="5940152" y="5013176"/>
            <a:ext cx="482718" cy="519405"/>
          </a:xfrm>
          <a:prstGeom prst="rect">
            <a:avLst/>
          </a:prstGeom>
        </p:spPr>
      </p:pic>
      <p:sp>
        <p:nvSpPr>
          <p:cNvPr id="34" name="矩形 33"/>
          <p:cNvSpPr/>
          <p:nvPr/>
        </p:nvSpPr>
        <p:spPr>
          <a:xfrm>
            <a:off x="5940152" y="5533035"/>
            <a:ext cx="2736304" cy="954107"/>
          </a:xfrm>
          <a:prstGeom prst="rect">
            <a:avLst/>
          </a:prstGeom>
        </p:spPr>
        <p:txBody>
          <a:bodyPr wrap="square">
            <a:spAutoFit/>
          </a:bodyPr>
          <a:lstStyle/>
          <a:p>
            <a:r>
              <a:rPr lang="zh-CN" altLang="en-US" dirty="0">
                <a:latin typeface="arial" panose="020B0604020202020204" pitchFamily="34" charset="0"/>
              </a:rPr>
              <a:t>找到净色的墙壁</a:t>
            </a:r>
            <a:r>
              <a:rPr lang="zh-CN" altLang="en-US" dirty="0" smtClean="0">
                <a:latin typeface="arial" panose="020B0604020202020204" pitchFamily="34" charset="0"/>
              </a:rPr>
              <a:t>、</a:t>
            </a:r>
            <a:r>
              <a:rPr lang="zh-CN" altLang="en-US" dirty="0">
                <a:latin typeface="arial" panose="020B0604020202020204" pitchFamily="34" charset="0"/>
              </a:rPr>
              <a:t>地板</a:t>
            </a:r>
            <a:r>
              <a:rPr lang="zh-CN" altLang="en-US" dirty="0" smtClean="0">
                <a:latin typeface="arial" panose="020B0604020202020204" pitchFamily="34" charset="0"/>
              </a:rPr>
              <a:t>或</a:t>
            </a:r>
            <a:r>
              <a:rPr lang="zh-CN" altLang="en-US" dirty="0">
                <a:latin typeface="arial" panose="020B0604020202020204" pitchFamily="34" charset="0"/>
              </a:rPr>
              <a:t>餐桌做背景，物件色调不用</a:t>
            </a:r>
            <a:r>
              <a:rPr lang="zh-CN" altLang="en-US" dirty="0">
                <a:solidFill>
                  <a:srgbClr val="333333"/>
                </a:solidFill>
                <a:latin typeface="arial" panose="020B0604020202020204" pitchFamily="34" charset="0"/>
              </a:rPr>
              <a:t>太</a:t>
            </a:r>
            <a:r>
              <a:rPr lang="zh-CN" altLang="en-US" dirty="0" smtClean="0">
                <a:solidFill>
                  <a:srgbClr val="333333"/>
                </a:solidFill>
                <a:latin typeface="arial" panose="020B0604020202020204" pitchFamily="34" charset="0"/>
              </a:rPr>
              <a:t>强烈</a:t>
            </a:r>
            <a:r>
              <a:rPr lang="en-US" altLang="zh-CN" sz="2000" dirty="0" smtClean="0">
                <a:solidFill>
                  <a:srgbClr val="333333"/>
                </a:solidFill>
                <a:latin typeface="arial" panose="020B0604020202020204" pitchFamily="34" charset="0"/>
              </a:rPr>
              <a:t>…</a:t>
            </a:r>
            <a:endParaRPr lang="zh-CN" altLang="en-US" sz="2000" dirty="0"/>
          </a:p>
        </p:txBody>
      </p:sp>
      <p:sp>
        <p:nvSpPr>
          <p:cNvPr id="35" name="右箭头 34"/>
          <p:cNvSpPr/>
          <p:nvPr/>
        </p:nvSpPr>
        <p:spPr>
          <a:xfrm rot="10800000">
            <a:off x="5076056" y="3515207"/>
            <a:ext cx="504056" cy="23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rot="10800000">
            <a:off x="5076057" y="5684863"/>
            <a:ext cx="504056" cy="23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344324" y="2783957"/>
            <a:ext cx="1569660"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人物</a:t>
            </a:r>
            <a:r>
              <a:rPr lang="zh-CN" altLang="en-US" b="1" dirty="0" smtClean="0">
                <a:solidFill>
                  <a:srgbClr val="0070C0"/>
                </a:solidFill>
                <a:latin typeface="微软雅黑" panose="020B0503020204020204" pitchFamily="34" charset="-122"/>
                <a:ea typeface="微软雅黑" panose="020B0503020204020204" pitchFamily="34" charset="-122"/>
              </a:rPr>
              <a:t>摄影技巧</a:t>
            </a:r>
            <a:endParaRPr lang="zh-CN" altLang="en-US" b="1" dirty="0">
              <a:solidFill>
                <a:srgbClr val="0070C0"/>
              </a:solidFill>
            </a:endParaRPr>
          </a:p>
        </p:txBody>
      </p:sp>
      <p:pic>
        <p:nvPicPr>
          <p:cNvPr id="38" name="图片 37"/>
          <p:cNvPicPr>
            <a:picLocks noChangeAspect="1"/>
          </p:cNvPicPr>
          <p:nvPr/>
        </p:nvPicPr>
        <p:blipFill>
          <a:blip r:embed="rId3" cstate="print"/>
          <a:stretch>
            <a:fillRect/>
          </a:stretch>
        </p:blipFill>
        <p:spPr>
          <a:xfrm>
            <a:off x="5940152" y="2708920"/>
            <a:ext cx="482718" cy="519405"/>
          </a:xfrm>
          <a:prstGeom prst="rect">
            <a:avLst/>
          </a:prstGeom>
        </p:spPr>
      </p:pic>
      <p:sp>
        <p:nvSpPr>
          <p:cNvPr id="39" name="矩形 38"/>
          <p:cNvSpPr/>
          <p:nvPr/>
        </p:nvSpPr>
        <p:spPr>
          <a:xfrm>
            <a:off x="5940152" y="3263165"/>
            <a:ext cx="2736304" cy="1477328"/>
          </a:xfrm>
          <a:prstGeom prst="rect">
            <a:avLst/>
          </a:prstGeom>
        </p:spPr>
        <p:txBody>
          <a:bodyPr wrap="square">
            <a:spAutoFit/>
          </a:bodyPr>
          <a:lstStyle/>
          <a:p>
            <a:r>
              <a:rPr lang="zh-CN" altLang="en-US" dirty="0" smtClean="0">
                <a:solidFill>
                  <a:srgbClr val="333333"/>
                </a:solidFill>
                <a:latin typeface="arial" panose="020B0604020202020204" pitchFamily="34" charset="0"/>
              </a:rPr>
              <a:t>拍摄正在</a:t>
            </a:r>
            <a:r>
              <a:rPr lang="zh-CN" altLang="en-US" dirty="0">
                <a:solidFill>
                  <a:srgbClr val="333333"/>
                </a:solidFill>
                <a:latin typeface="arial" panose="020B0604020202020204" pitchFamily="34" charset="0"/>
              </a:rPr>
              <a:t>运动的人物</a:t>
            </a:r>
            <a:r>
              <a:rPr lang="zh-CN" altLang="en-US" dirty="0" smtClean="0">
                <a:solidFill>
                  <a:srgbClr val="333333"/>
                </a:solidFill>
                <a:latin typeface="arial" panose="020B0604020202020204" pitchFamily="34" charset="0"/>
              </a:rPr>
              <a:t>，可以模糊</a:t>
            </a:r>
            <a:r>
              <a:rPr lang="zh-CN" altLang="en-US" dirty="0">
                <a:solidFill>
                  <a:srgbClr val="333333"/>
                </a:solidFill>
                <a:latin typeface="arial" panose="020B0604020202020204" pitchFamily="34" charset="0"/>
              </a:rPr>
              <a:t>图象的背景来强调速度。如果你用的是</a:t>
            </a:r>
            <a:r>
              <a:rPr lang="en-US" altLang="zh-CN" dirty="0">
                <a:solidFill>
                  <a:srgbClr val="333333"/>
                </a:solidFill>
                <a:latin typeface="arial" panose="020B0604020202020204" pitchFamily="34" charset="0"/>
              </a:rPr>
              <a:t>SLR</a:t>
            </a:r>
            <a:r>
              <a:rPr lang="zh-CN" altLang="en-US" dirty="0">
                <a:solidFill>
                  <a:srgbClr val="333333"/>
                </a:solidFill>
                <a:latin typeface="arial" panose="020B0604020202020204" pitchFamily="34" charset="0"/>
              </a:rPr>
              <a:t>相机，可以使用中等的慢快门速度</a:t>
            </a:r>
            <a:r>
              <a:rPr lang="en-US" altLang="zh-CN" dirty="0">
                <a:solidFill>
                  <a:srgbClr val="333333"/>
                </a:solidFill>
                <a:latin typeface="arial" panose="020B0604020202020204" pitchFamily="34" charset="0"/>
              </a:rPr>
              <a:t>(1/60s</a:t>
            </a:r>
            <a:r>
              <a:rPr lang="en-US" altLang="zh-CN" dirty="0" smtClean="0">
                <a:solidFill>
                  <a:srgbClr val="333333"/>
                </a:solidFill>
                <a:latin typeface="arial" panose="020B0604020202020204" pitchFamily="34" charset="0"/>
              </a:rPr>
              <a:t>)…</a:t>
            </a:r>
            <a:endParaRPr lang="zh-CN" altLang="en-US" b="0" i="0" dirty="0">
              <a:solidFill>
                <a:srgbClr val="333333"/>
              </a:solidFill>
              <a:effectLst/>
              <a:latin typeface="arial" panose="020B0604020202020204" pitchFamily="34" charset="0"/>
            </a:endParaRPr>
          </a:p>
        </p:txBody>
      </p:sp>
      <p:sp>
        <p:nvSpPr>
          <p:cNvPr id="40" name="矩形 39"/>
          <p:cNvSpPr/>
          <p:nvPr/>
        </p:nvSpPr>
        <p:spPr>
          <a:xfrm>
            <a:off x="6272316" y="839741"/>
            <a:ext cx="1569660"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风景</a:t>
            </a:r>
            <a:r>
              <a:rPr lang="zh-CN" altLang="en-US" b="1" dirty="0" smtClean="0">
                <a:solidFill>
                  <a:srgbClr val="0070C0"/>
                </a:solidFill>
                <a:latin typeface="微软雅黑" panose="020B0503020204020204" pitchFamily="34" charset="-122"/>
                <a:ea typeface="微软雅黑" panose="020B0503020204020204" pitchFamily="34" charset="-122"/>
              </a:rPr>
              <a:t>摄影技巧</a:t>
            </a:r>
            <a:endParaRPr lang="zh-CN" altLang="en-US" b="1" dirty="0">
              <a:solidFill>
                <a:srgbClr val="0070C0"/>
              </a:solidFill>
            </a:endParaRPr>
          </a:p>
        </p:txBody>
      </p:sp>
      <p:pic>
        <p:nvPicPr>
          <p:cNvPr id="41" name="图片 40"/>
          <p:cNvPicPr>
            <a:picLocks noChangeAspect="1"/>
          </p:cNvPicPr>
          <p:nvPr/>
        </p:nvPicPr>
        <p:blipFill>
          <a:blip r:embed="rId3" cstate="print"/>
          <a:stretch>
            <a:fillRect/>
          </a:stretch>
        </p:blipFill>
        <p:spPr>
          <a:xfrm>
            <a:off x="5868144" y="764704"/>
            <a:ext cx="482718" cy="519405"/>
          </a:xfrm>
          <a:prstGeom prst="rect">
            <a:avLst/>
          </a:prstGeom>
        </p:spPr>
      </p:pic>
      <p:sp>
        <p:nvSpPr>
          <p:cNvPr id="42" name="矩形 41"/>
          <p:cNvSpPr/>
          <p:nvPr/>
        </p:nvSpPr>
        <p:spPr>
          <a:xfrm>
            <a:off x="5868144" y="1318949"/>
            <a:ext cx="2736304" cy="1200329"/>
          </a:xfrm>
          <a:prstGeom prst="rect">
            <a:avLst/>
          </a:prstGeom>
        </p:spPr>
        <p:txBody>
          <a:bodyPr wrap="square">
            <a:spAutoFit/>
          </a:bodyPr>
          <a:lstStyle/>
          <a:p>
            <a:r>
              <a:rPr lang="zh-CN" altLang="en-US" dirty="0">
                <a:solidFill>
                  <a:srgbClr val="333333"/>
                </a:solidFill>
                <a:latin typeface="arial" panose="020B0604020202020204" pitchFamily="34" charset="0"/>
              </a:rPr>
              <a:t>控制光线反差的三种</a:t>
            </a:r>
            <a:r>
              <a:rPr lang="zh-CN" altLang="en-US" dirty="0" smtClean="0">
                <a:solidFill>
                  <a:srgbClr val="333333"/>
                </a:solidFill>
                <a:latin typeface="arial" panose="020B0604020202020204" pitchFamily="34" charset="0"/>
              </a:rPr>
              <a:t>方法</a:t>
            </a:r>
            <a:endParaRPr lang="en-US" altLang="zh-CN" dirty="0" smtClean="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山岳摄影的</a:t>
            </a:r>
            <a:r>
              <a:rPr lang="en-US" altLang="zh-CN" dirty="0">
                <a:solidFill>
                  <a:srgbClr val="333333"/>
                </a:solidFill>
                <a:latin typeface="arial" panose="020B0604020202020204" pitchFamily="34" charset="0"/>
              </a:rPr>
              <a:t>7</a:t>
            </a:r>
            <a:r>
              <a:rPr lang="zh-CN" altLang="en-US" dirty="0">
                <a:solidFill>
                  <a:srgbClr val="333333"/>
                </a:solidFill>
                <a:latin typeface="arial" panose="020B0604020202020204" pitchFamily="34" charset="0"/>
              </a:rPr>
              <a:t>大注意</a:t>
            </a:r>
            <a:r>
              <a:rPr lang="zh-CN" altLang="en-US" dirty="0" smtClean="0">
                <a:solidFill>
                  <a:srgbClr val="333333"/>
                </a:solidFill>
                <a:latin typeface="arial" panose="020B0604020202020204" pitchFamily="34" charset="0"/>
              </a:rPr>
              <a:t>事项</a:t>
            </a:r>
            <a:endParaRPr lang="en-US" altLang="zh-CN" dirty="0" smtClean="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风光</a:t>
            </a:r>
            <a:r>
              <a:rPr lang="zh-CN" altLang="en-US" dirty="0" smtClean="0">
                <a:solidFill>
                  <a:srgbClr val="333333"/>
                </a:solidFill>
                <a:latin typeface="arial" panose="020B0604020202020204" pitchFamily="34" charset="0"/>
              </a:rPr>
              <a:t>摄影缩小</a:t>
            </a:r>
            <a:r>
              <a:rPr lang="zh-CN" altLang="en-US" dirty="0">
                <a:solidFill>
                  <a:srgbClr val="333333"/>
                </a:solidFill>
                <a:latin typeface="arial" panose="020B0604020202020204" pitchFamily="34" charset="0"/>
              </a:rPr>
              <a:t>光圈的好处</a:t>
            </a:r>
            <a:endParaRPr lang="en-US" altLang="zh-CN" dirty="0" smtClean="0">
              <a:solidFill>
                <a:srgbClr val="333333"/>
              </a:solidFill>
              <a:latin typeface="arial" panose="020B0604020202020204" pitchFamily="34" charset="0"/>
            </a:endParaRPr>
          </a:p>
          <a:p>
            <a:r>
              <a:rPr lang="en-US" altLang="zh-CN" b="0" i="0" dirty="0" smtClean="0">
                <a:solidFill>
                  <a:srgbClr val="333333"/>
                </a:solidFill>
                <a:effectLst/>
                <a:latin typeface="arial" panose="020B0604020202020204" pitchFamily="34" charset="0"/>
              </a:rPr>
              <a:t>…</a:t>
            </a:r>
            <a:endParaRPr lang="zh-CN" alt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837751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a:xfrm>
            <a:off x="3779912" y="2276872"/>
            <a:ext cx="1008112"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3781613" y="5301208"/>
            <a:ext cx="1008112"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39"/>
          <p:cNvSpPr>
            <a:spLocks noChangeArrowheads="1"/>
          </p:cNvSpPr>
          <p:nvPr/>
        </p:nvSpPr>
        <p:spPr bwMode="auto">
          <a:xfrm>
            <a:off x="5004047" y="1124744"/>
            <a:ext cx="3816425" cy="2448272"/>
          </a:xfrm>
          <a:prstGeom prst="rect">
            <a:avLst/>
          </a:prstGeom>
          <a:solidFill>
            <a:srgbClr val="F2F2F2">
              <a:alpha val="89804"/>
            </a:srgbClr>
          </a:solidFill>
          <a:ln w="38100">
            <a:solidFill>
              <a:schemeClr val="tx1">
                <a:lumMod val="65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60000" rtlCol="0" anchor="ctr"/>
          <a:lstStyle/>
          <a:p>
            <a:pPr marL="457200" indent="-457200">
              <a:lnSpc>
                <a:spcPct val="150000"/>
              </a:lnSpc>
              <a:spcBef>
                <a:spcPct val="0"/>
              </a:spcBef>
              <a:buFont typeface="+mj-ea"/>
              <a:buAutoNum type="circleNumDbPlain"/>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单反佳能</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50D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使用</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说明书</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spcBef>
                <a:spcPct val="0"/>
              </a:spcBef>
              <a:buFont typeface="+mj-ea"/>
              <a:buAutoNum type="circleNumDbPlain"/>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数码照片后期处理</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spcBef>
                <a:spcPct val="0"/>
              </a:spcBef>
              <a:buFont typeface="+mj-ea"/>
              <a:buAutoNum type="circleNumDbPlain"/>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存储设备</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spcBef>
                <a:spcPct val="0"/>
              </a:spcBef>
              <a:buFont typeface="+mj-ea"/>
              <a:buAutoNum type="circleNumDbPlain"/>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常用配件及其选购</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圆角矩形 39"/>
          <p:cNvSpPr>
            <a:spLocks noChangeArrowheads="1"/>
          </p:cNvSpPr>
          <p:nvPr/>
        </p:nvSpPr>
        <p:spPr bwMode="auto">
          <a:xfrm>
            <a:off x="5004048" y="4797152"/>
            <a:ext cx="3816425" cy="1368152"/>
          </a:xfrm>
          <a:prstGeom prst="rect">
            <a:avLst/>
          </a:prstGeom>
          <a:solidFill>
            <a:srgbClr val="F2F2F2">
              <a:alpha val="89804"/>
            </a:srgbClr>
          </a:solidFill>
          <a:ln w="38100">
            <a:solidFill>
              <a:schemeClr val="tx1">
                <a:lumMod val="65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360000" rtlCol="0" anchor="ctr"/>
          <a:lstStyle/>
          <a:p>
            <a:pPr marL="457200" indent="-457200">
              <a:lnSpc>
                <a:spcPct val="150000"/>
              </a:lnSpc>
              <a:spcBef>
                <a:spcPct val="0"/>
              </a:spcBef>
              <a:buFont typeface="+mj-ea"/>
              <a:buAutoNum type="circleNumDbPlain"/>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电池的知识</a:t>
            </a:r>
          </a:p>
          <a:p>
            <a:pPr marL="457200" indent="-457200">
              <a:lnSpc>
                <a:spcPct val="150000"/>
              </a:lnSpc>
              <a:spcBef>
                <a:spcPct val="0"/>
              </a:spcBef>
              <a:buFont typeface="+mj-ea"/>
              <a:buAutoNum type="circleNumDbPlain"/>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寻找摄影大师</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知识点"/>
          <p:cNvSpPr/>
          <p:nvPr/>
        </p:nvSpPr>
        <p:spPr>
          <a:xfrm>
            <a:off x="1671936" y="116632"/>
            <a:ext cx="6340198" cy="461665"/>
          </a:xfrm>
          <a:prstGeom prst="rect">
            <a:avLst/>
          </a:prstGeom>
        </p:spPr>
        <p:txBody>
          <a:bodyPr wrap="none">
            <a:spAutoFit/>
          </a:bodyPr>
          <a:lstStyle/>
          <a:p>
            <a:pPr algn="ctr"/>
            <a:r>
              <a:rPr lang="zh-CN" altLang="en-US" sz="2400" b="1" dirty="0" smtClean="0">
                <a:latin typeface="微软雅黑" panose="020B0503020204020204" pitchFamily="34" charset="-122"/>
                <a:ea typeface="微软雅黑" panose="020B0503020204020204" pitchFamily="34" charset="-122"/>
              </a:rPr>
              <a:t>基于学习结果知识地图的</a:t>
            </a:r>
            <a:r>
              <a:rPr lang="zh-CN" altLang="en-US" sz="2400" b="1" dirty="0">
                <a:latin typeface="微软雅黑" panose="020B0503020204020204" pitchFamily="34" charset="-122"/>
                <a:ea typeface="微软雅黑" panose="020B0503020204020204" pitchFamily="34" charset="-122"/>
              </a:rPr>
              <a:t>个性化</a:t>
            </a:r>
            <a:r>
              <a:rPr lang="zh-CN" altLang="en-US" sz="2400" b="1" dirty="0" smtClean="0">
                <a:latin typeface="微软雅黑" panose="020B0503020204020204" pitchFamily="34" charset="-122"/>
                <a:ea typeface="微软雅黑" panose="020B0503020204020204" pitchFamily="34" charset="-122"/>
              </a:rPr>
              <a:t>学习资源推荐</a:t>
            </a:r>
            <a:endParaRPr lang="zh-CN" altLang="en-US" sz="2400" b="1"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stretch>
            <a:fillRect/>
          </a:stretch>
        </p:blipFill>
        <p:spPr>
          <a:xfrm>
            <a:off x="1259632" y="32319"/>
            <a:ext cx="482718" cy="519405"/>
          </a:xfrm>
          <a:prstGeom prst="rect">
            <a:avLst/>
          </a:prstGeom>
        </p:spPr>
      </p:pic>
      <p:pic>
        <p:nvPicPr>
          <p:cNvPr id="2" name="图片 1"/>
          <p:cNvPicPr>
            <a:picLocks noChangeAspect="1"/>
          </p:cNvPicPr>
          <p:nvPr/>
        </p:nvPicPr>
        <p:blipFill>
          <a:blip r:embed="rId4" cstate="print"/>
          <a:stretch>
            <a:fillRect/>
          </a:stretch>
        </p:blipFill>
        <p:spPr>
          <a:xfrm>
            <a:off x="639161" y="910778"/>
            <a:ext cx="2638425" cy="2662238"/>
          </a:xfrm>
          <a:prstGeom prst="rect">
            <a:avLst/>
          </a:prstGeom>
        </p:spPr>
      </p:pic>
      <p:pic>
        <p:nvPicPr>
          <p:cNvPr id="3" name="图片 2"/>
          <p:cNvPicPr>
            <a:picLocks noChangeAspect="1"/>
          </p:cNvPicPr>
          <p:nvPr/>
        </p:nvPicPr>
        <p:blipFill>
          <a:blip r:embed="rId5" cstate="print"/>
          <a:stretch>
            <a:fillRect/>
          </a:stretch>
        </p:blipFill>
        <p:spPr>
          <a:xfrm>
            <a:off x="621517" y="3928742"/>
            <a:ext cx="2654339" cy="2668610"/>
          </a:xfrm>
          <a:prstGeom prst="rect">
            <a:avLst/>
          </a:prstGeom>
        </p:spPr>
      </p:pic>
    </p:spTree>
    <p:extLst>
      <p:ext uri="{BB962C8B-B14F-4D97-AF65-F5344CB8AC3E}">
        <p14:creationId xmlns:p14="http://schemas.microsoft.com/office/powerpoint/2010/main" val="1573990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61758" y="0"/>
            <a:ext cx="7526666" cy="6838950"/>
          </a:xfrm>
          <a:prstGeom prst="rect">
            <a:avLst/>
          </a:prstGeom>
        </p:spPr>
      </p:pic>
      <p:pic>
        <p:nvPicPr>
          <p:cNvPr id="3" name="图片 2"/>
          <p:cNvPicPr>
            <a:picLocks noChangeAspect="1"/>
          </p:cNvPicPr>
          <p:nvPr/>
        </p:nvPicPr>
        <p:blipFill>
          <a:blip r:embed="rId4"/>
          <a:stretch>
            <a:fillRect/>
          </a:stretch>
        </p:blipFill>
        <p:spPr>
          <a:xfrm>
            <a:off x="425782" y="908720"/>
            <a:ext cx="7962642" cy="4680520"/>
          </a:xfrm>
          <a:prstGeom prst="rect">
            <a:avLst/>
          </a:prstGeom>
        </p:spPr>
      </p:pic>
    </p:spTree>
    <p:extLst>
      <p:ext uri="{BB962C8B-B14F-4D97-AF65-F5344CB8AC3E}">
        <p14:creationId xmlns:p14="http://schemas.microsoft.com/office/powerpoint/2010/main" val="15281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5576" y="960983"/>
            <a:ext cx="7809986" cy="5636369"/>
            <a:chOff x="20658" y="26413"/>
            <a:chExt cx="9015838" cy="6747223"/>
          </a:xfrm>
        </p:grpSpPr>
        <p:sp>
          <p:nvSpPr>
            <p:cNvPr id="39" name="流程图: 直接访问存储器 38"/>
            <p:cNvSpPr/>
            <p:nvPr/>
          </p:nvSpPr>
          <p:spPr>
            <a:xfrm>
              <a:off x="6619819" y="4519683"/>
              <a:ext cx="2225779" cy="1059231"/>
            </a:xfrm>
            <a:prstGeom prst="flowChartMagneticDrum">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smtClean="0"/>
                <a:t>个性化推荐引擎</a:t>
              </a:r>
              <a:endParaRPr lang="zh-CN" altLang="en-US" b="1" dirty="0"/>
            </a:p>
          </p:txBody>
        </p:sp>
        <p:sp>
          <p:nvSpPr>
            <p:cNvPr id="70" name="TextBox 69"/>
            <p:cNvSpPr txBox="1"/>
            <p:nvPr/>
          </p:nvSpPr>
          <p:spPr>
            <a:xfrm>
              <a:off x="703843" y="5947034"/>
              <a:ext cx="1011815" cy="338554"/>
            </a:xfrm>
            <a:prstGeom prst="rect">
              <a:avLst/>
            </a:prstGeom>
            <a:noFill/>
          </p:spPr>
          <p:txBody>
            <a:bodyPr wrap="none" rtlCol="0">
              <a:spAutoFit/>
            </a:bodyPr>
            <a:lstStyle/>
            <a:p>
              <a:pPr algn="ctr"/>
              <a:r>
                <a:rPr lang="zh-CN" altLang="en-US" sz="1600" b="1" dirty="0" smtClean="0"/>
                <a:t>交流互动</a:t>
              </a:r>
              <a:endParaRPr lang="en-US" altLang="zh-CN" sz="1600" b="1" dirty="0" smtClean="0"/>
            </a:p>
          </p:txBody>
        </p:sp>
        <p:grpSp>
          <p:nvGrpSpPr>
            <p:cNvPr id="55" name="组合 54"/>
            <p:cNvGrpSpPr/>
            <p:nvPr/>
          </p:nvGrpSpPr>
          <p:grpSpPr>
            <a:xfrm>
              <a:off x="268934" y="5054516"/>
              <a:ext cx="1802268" cy="892518"/>
              <a:chOff x="569734" y="5166902"/>
              <a:chExt cx="2454092" cy="1214426"/>
            </a:xfrm>
          </p:grpSpPr>
          <p:grpSp>
            <p:nvGrpSpPr>
              <p:cNvPr id="52" name="组合 51"/>
              <p:cNvGrpSpPr/>
              <p:nvPr/>
            </p:nvGrpSpPr>
            <p:grpSpPr>
              <a:xfrm>
                <a:off x="569734" y="5166902"/>
                <a:ext cx="2454092" cy="1214426"/>
                <a:chOff x="638431" y="5025740"/>
                <a:chExt cx="2990283" cy="1205864"/>
              </a:xfrm>
            </p:grpSpPr>
            <p:pic>
              <p:nvPicPr>
                <p:cNvPr id="1036" name="Picture 12" descr="C:\Users\Cammy\AppData\Local\Microsoft\Windows\Temporary Internet Files\Content.IE5\9CTUAKFR\MP90040262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431" y="5025740"/>
                  <a:ext cx="964455" cy="120586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7" name="Picture 13" descr="C:\Users\Cammy\AppData\Local\Microsoft\Windows\Temporary Internet Files\Content.IE5\8BNSDJY8\MP90040262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186" y="5025741"/>
                  <a:ext cx="974528" cy="120586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41" name="直接箭头连接符 40"/>
                <p:cNvCxnSpPr>
                  <a:stCxn id="1036" idx="3"/>
                  <a:endCxn id="1037" idx="1"/>
                </p:cNvCxnSpPr>
                <p:nvPr/>
              </p:nvCxnSpPr>
              <p:spPr>
                <a:xfrm flipV="1">
                  <a:off x="1602886" y="5628671"/>
                  <a:ext cx="1051300" cy="1"/>
                </a:xfrm>
                <a:prstGeom prst="straightConnector1">
                  <a:avLst/>
                </a:prstGeom>
                <a:ln>
                  <a:prstDash val="sysDot"/>
                  <a:headEnd type="arrow"/>
                  <a:tailEnd type="arrow"/>
                </a:ln>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1475656" y="5373216"/>
                <a:ext cx="595035" cy="338554"/>
              </a:xfrm>
              <a:prstGeom prst="rect">
                <a:avLst/>
              </a:prstGeom>
              <a:noFill/>
            </p:spPr>
            <p:txBody>
              <a:bodyPr wrap="none" rtlCol="0">
                <a:spAutoFit/>
              </a:bodyPr>
              <a:lstStyle/>
              <a:p>
                <a:r>
                  <a:rPr lang="zh-CN" altLang="en-US" sz="1600" b="1" dirty="0"/>
                  <a:t>网络</a:t>
                </a:r>
              </a:p>
            </p:txBody>
          </p:sp>
        </p:grpSp>
        <p:grpSp>
          <p:nvGrpSpPr>
            <p:cNvPr id="58" name="组合 57"/>
            <p:cNvGrpSpPr/>
            <p:nvPr/>
          </p:nvGrpSpPr>
          <p:grpSpPr>
            <a:xfrm>
              <a:off x="620569" y="2743131"/>
              <a:ext cx="1008693" cy="980140"/>
              <a:chOff x="790330" y="2015822"/>
              <a:chExt cx="1235906" cy="1234656"/>
            </a:xfrm>
          </p:grpSpPr>
          <p:pic>
            <p:nvPicPr>
              <p:cNvPr id="1029" name="Picture 5" descr="C:\Users\Cammy\AppData\Local\Microsoft\Windows\Temporary Internet Files\Content.IE5\KXBNALBK\MC90035196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330" y="2015822"/>
                <a:ext cx="1235906" cy="91434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830947" y="2911924"/>
                <a:ext cx="1011815" cy="338554"/>
              </a:xfrm>
              <a:prstGeom prst="rect">
                <a:avLst/>
              </a:prstGeom>
              <a:noFill/>
            </p:spPr>
            <p:txBody>
              <a:bodyPr wrap="none" rtlCol="0">
                <a:spAutoFit/>
              </a:bodyPr>
              <a:lstStyle/>
              <a:p>
                <a:r>
                  <a:rPr lang="zh-CN" altLang="en-US" sz="1600" b="1" dirty="0" smtClean="0"/>
                  <a:t>练习测试</a:t>
                </a:r>
                <a:endParaRPr lang="zh-CN" altLang="en-US" sz="1600" b="1" dirty="0"/>
              </a:p>
            </p:txBody>
          </p:sp>
        </p:grpSp>
        <p:grpSp>
          <p:nvGrpSpPr>
            <p:cNvPr id="57" name="组合 56"/>
            <p:cNvGrpSpPr/>
            <p:nvPr/>
          </p:nvGrpSpPr>
          <p:grpSpPr>
            <a:xfrm>
              <a:off x="477687" y="1615020"/>
              <a:ext cx="1277974" cy="1066684"/>
              <a:chOff x="636792" y="3318236"/>
              <a:chExt cx="1565844" cy="1180030"/>
            </a:xfrm>
          </p:grpSpPr>
          <p:pic>
            <p:nvPicPr>
              <p:cNvPr id="1032" name="Picture 8" descr="C:\Users\Cammy\AppData\Local\Microsoft\Windows\Temporary Internet Files\Content.IE5\EJZ27CQK\MP900402268[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7065" y="3318236"/>
                <a:ext cx="970970" cy="64706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636792" y="4090680"/>
                <a:ext cx="1565844" cy="407586"/>
              </a:xfrm>
              <a:prstGeom prst="rect">
                <a:avLst/>
              </a:prstGeom>
              <a:noFill/>
            </p:spPr>
            <p:txBody>
              <a:bodyPr wrap="square" rtlCol="0">
                <a:spAutoFit/>
              </a:bodyPr>
              <a:lstStyle/>
              <a:p>
                <a:r>
                  <a:rPr lang="zh-CN" altLang="en-US" sz="1400" b="1" dirty="0"/>
                  <a:t>知识</a:t>
                </a:r>
                <a:r>
                  <a:rPr lang="zh-CN" altLang="en-US" sz="1400" b="1" dirty="0" smtClean="0"/>
                  <a:t>点学习</a:t>
                </a:r>
                <a:endParaRPr lang="zh-CN" altLang="en-US" sz="1400" b="1" dirty="0"/>
              </a:p>
            </p:txBody>
          </p:sp>
        </p:grpSp>
        <p:sp>
          <p:nvSpPr>
            <p:cNvPr id="61" name="矩形 60"/>
            <p:cNvSpPr/>
            <p:nvPr/>
          </p:nvSpPr>
          <p:spPr>
            <a:xfrm>
              <a:off x="93125" y="1495552"/>
              <a:ext cx="2233253" cy="485070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C:\Users\Cammy\AppData\Local\Microsoft\Windows\Temporary Internet Files\Content.IE5\9CTUAKFR\MP9004026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4453" y="3174036"/>
              <a:ext cx="1093340" cy="1367009"/>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组合 64"/>
            <p:cNvGrpSpPr/>
            <p:nvPr/>
          </p:nvGrpSpPr>
          <p:grpSpPr>
            <a:xfrm>
              <a:off x="2890043" y="202601"/>
              <a:ext cx="1650287" cy="1934737"/>
              <a:chOff x="3130481" y="996677"/>
              <a:chExt cx="1650287" cy="1934737"/>
            </a:xfrm>
          </p:grpSpPr>
          <p:grpSp>
            <p:nvGrpSpPr>
              <p:cNvPr id="38" name="组合 37"/>
              <p:cNvGrpSpPr/>
              <p:nvPr/>
            </p:nvGrpSpPr>
            <p:grpSpPr>
              <a:xfrm>
                <a:off x="3130481" y="996677"/>
                <a:ext cx="1650287" cy="959048"/>
                <a:chOff x="3618484" y="417724"/>
                <a:chExt cx="1650287" cy="959048"/>
              </a:xfrm>
            </p:grpSpPr>
            <p:sp>
              <p:nvSpPr>
                <p:cNvPr id="5" name="椭圆 4"/>
                <p:cNvSpPr/>
                <p:nvPr/>
              </p:nvSpPr>
              <p:spPr>
                <a:xfrm>
                  <a:off x="4166954" y="440668"/>
                  <a:ext cx="297033" cy="216024"/>
                </a:xfrm>
                <a:prstGeom prst="ellipse">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01311" y="823188"/>
                  <a:ext cx="310649" cy="196957"/>
                </a:xfrm>
                <a:prstGeom prst="ellipse">
                  <a:avLst/>
                </a:prstGeom>
                <a:ln>
                  <a:noFill/>
                </a:ln>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19876" y="765847"/>
                  <a:ext cx="235260" cy="215446"/>
                </a:xfrm>
                <a:prstGeom prst="ellipse">
                  <a:avLst/>
                </a:prstGeom>
                <a:solidFill>
                  <a:srgbClr val="FFC000"/>
                </a:solidFill>
                <a:ln>
                  <a:no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35968" y="1160748"/>
                  <a:ext cx="247528" cy="216024"/>
                </a:xfrm>
                <a:prstGeom prst="ellipse">
                  <a:avLst/>
                </a:prstGeom>
                <a:solidFill>
                  <a:srgbClr val="92D050"/>
                </a:solidFill>
                <a:ln>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618484" y="1160748"/>
                  <a:ext cx="235260" cy="215446"/>
                </a:xfrm>
                <a:prstGeom prst="ellipse">
                  <a:avLst/>
                </a:prstGeom>
                <a:solidFill>
                  <a:srgbClr val="7030A0"/>
                </a:solidFill>
                <a:ln>
                  <a:noFill/>
                </a:ln>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537016" y="1133693"/>
                  <a:ext cx="235260" cy="215446"/>
                </a:xfrm>
                <a:prstGeom prst="ellipse">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737506" y="417724"/>
                  <a:ext cx="297033" cy="216024"/>
                </a:xfrm>
                <a:prstGeom prst="ellipse">
                  <a:avLst/>
                </a:prstGeom>
                <a:solidFill>
                  <a:schemeClr val="accent2"/>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71738" y="765269"/>
                  <a:ext cx="297033" cy="216024"/>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5" idx="3"/>
                  <a:endCxn id="6" idx="0"/>
                </p:cNvCxnSpPr>
                <p:nvPr/>
              </p:nvCxnSpPr>
              <p:spPr>
                <a:xfrm flipH="1">
                  <a:off x="4056636" y="625056"/>
                  <a:ext cx="153817" cy="198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3"/>
                  <a:endCxn id="9" idx="7"/>
                </p:cNvCxnSpPr>
                <p:nvPr/>
              </p:nvCxnSpPr>
              <p:spPr>
                <a:xfrm flipH="1">
                  <a:off x="3819291" y="991301"/>
                  <a:ext cx="127513" cy="200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6" idx="5"/>
                  <a:endCxn id="8" idx="0"/>
                </p:cNvCxnSpPr>
                <p:nvPr/>
              </p:nvCxnSpPr>
              <p:spPr>
                <a:xfrm>
                  <a:off x="4166467" y="991301"/>
                  <a:ext cx="93265" cy="169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5" idx="6"/>
                  <a:endCxn id="7" idx="0"/>
                </p:cNvCxnSpPr>
                <p:nvPr/>
              </p:nvCxnSpPr>
              <p:spPr>
                <a:xfrm>
                  <a:off x="4463987" y="548680"/>
                  <a:ext cx="273519" cy="217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7" idx="4"/>
                  <a:endCxn id="10" idx="0"/>
                </p:cNvCxnSpPr>
                <p:nvPr/>
              </p:nvCxnSpPr>
              <p:spPr>
                <a:xfrm flipH="1">
                  <a:off x="4654646" y="981293"/>
                  <a:ext cx="8286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7" idx="6"/>
                  <a:endCxn id="12" idx="2"/>
                </p:cNvCxnSpPr>
                <p:nvPr/>
              </p:nvCxnSpPr>
              <p:spPr>
                <a:xfrm flipV="1">
                  <a:off x="4855136" y="873281"/>
                  <a:ext cx="116602" cy="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2" idx="0"/>
                </p:cNvCxnSpPr>
                <p:nvPr/>
              </p:nvCxnSpPr>
              <p:spPr>
                <a:xfrm flipH="1" flipV="1">
                  <a:off x="4971738" y="548680"/>
                  <a:ext cx="148517" cy="216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1" idx="2"/>
                  <a:endCxn id="5" idx="7"/>
                </p:cNvCxnSpPr>
                <p:nvPr/>
              </p:nvCxnSpPr>
              <p:spPr>
                <a:xfrm flipH="1" flipV="1">
                  <a:off x="4420488" y="472304"/>
                  <a:ext cx="317018" cy="53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6" idx="6"/>
                  <a:endCxn id="10" idx="1"/>
                </p:cNvCxnSpPr>
                <p:nvPr/>
              </p:nvCxnSpPr>
              <p:spPr>
                <a:xfrm>
                  <a:off x="4211960" y="921667"/>
                  <a:ext cx="359509" cy="2435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3130481" y="2010326"/>
                <a:ext cx="1650287" cy="921088"/>
              </a:xfrm>
              <a:prstGeom prst="rect">
                <a:avLst/>
              </a:prstGeom>
              <a:noFill/>
            </p:spPr>
            <p:txBody>
              <a:bodyPr wrap="square" rtlCol="0">
                <a:spAutoFit/>
              </a:bodyPr>
              <a:lstStyle/>
              <a:p>
                <a:r>
                  <a:rPr lang="zh-CN" altLang="en-US" sz="1400" b="1" dirty="0"/>
                  <a:t>学习</a:t>
                </a:r>
                <a:r>
                  <a:rPr lang="zh-CN" altLang="en-US" sz="1400" b="1" dirty="0" smtClean="0"/>
                  <a:t>者知识结构，</a:t>
                </a:r>
                <a:r>
                  <a:rPr lang="zh-CN" altLang="en-US" sz="1400" dirty="0"/>
                  <a:t>学习偏好和兴趣</a:t>
                </a:r>
              </a:p>
              <a:p>
                <a:endParaRPr lang="zh-CN" altLang="en-US" sz="1600" b="1" dirty="0"/>
              </a:p>
            </p:txBody>
          </p:sp>
        </p:grpSp>
        <p:sp>
          <p:nvSpPr>
            <p:cNvPr id="82" name="TextBox 81"/>
            <p:cNvSpPr txBox="1"/>
            <p:nvPr/>
          </p:nvSpPr>
          <p:spPr>
            <a:xfrm>
              <a:off x="7660762" y="910977"/>
              <a:ext cx="598241" cy="338554"/>
            </a:xfrm>
            <a:prstGeom prst="rect">
              <a:avLst/>
            </a:prstGeom>
            <a:noFill/>
          </p:spPr>
          <p:txBody>
            <a:bodyPr wrap="none" rtlCol="0">
              <a:spAutoFit/>
            </a:bodyPr>
            <a:lstStyle/>
            <a:p>
              <a:r>
                <a:rPr lang="zh-CN" altLang="en-US" sz="1600" b="1" dirty="0" smtClean="0"/>
                <a:t>创建</a:t>
              </a:r>
              <a:endParaRPr lang="zh-CN" altLang="en-US" sz="1600" b="1" dirty="0"/>
            </a:p>
          </p:txBody>
        </p:sp>
        <p:pic>
          <p:nvPicPr>
            <p:cNvPr id="1039" name="Picture 15" descr="C:\Users\Cammy\AppData\Local\Microsoft\Windows\Temporary Internet Files\Content.IE5\KXBNALBK\MP900402623[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4776" y="73511"/>
              <a:ext cx="663985" cy="86394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040" name="Picture 16" descr="C:\Users\Cammy\AppData\Local\Microsoft\Windows\Temporary Internet Files\Content.IE5\ZJ1XQ6RI\MP900401746[1].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242" t="1945" r="31613" b="2859"/>
            <a:stretch/>
          </p:blipFill>
          <p:spPr bwMode="auto">
            <a:xfrm>
              <a:off x="8045127" y="123986"/>
              <a:ext cx="771498" cy="76299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6235005" y="1106534"/>
              <a:ext cx="598241" cy="338554"/>
            </a:xfrm>
            <a:prstGeom prst="rect">
              <a:avLst/>
            </a:prstGeom>
            <a:noFill/>
          </p:spPr>
          <p:txBody>
            <a:bodyPr wrap="none" rtlCol="0">
              <a:spAutoFit/>
            </a:bodyPr>
            <a:lstStyle/>
            <a:p>
              <a:r>
                <a:rPr lang="zh-CN" altLang="en-US" sz="1600" b="1" dirty="0" smtClean="0"/>
                <a:t>编辑</a:t>
              </a:r>
              <a:endParaRPr lang="zh-CN" altLang="en-US" sz="1600" b="1" dirty="0"/>
            </a:p>
          </p:txBody>
        </p:sp>
        <p:grpSp>
          <p:nvGrpSpPr>
            <p:cNvPr id="79" name="组合 78"/>
            <p:cNvGrpSpPr/>
            <p:nvPr/>
          </p:nvGrpSpPr>
          <p:grpSpPr>
            <a:xfrm>
              <a:off x="6012159" y="1402141"/>
              <a:ext cx="2907513" cy="2318531"/>
              <a:chOff x="6012159" y="1402141"/>
              <a:chExt cx="2907513" cy="2318531"/>
            </a:xfrm>
          </p:grpSpPr>
          <p:pic>
            <p:nvPicPr>
              <p:cNvPr id="4" name="图片 3"/>
              <p:cNvPicPr>
                <a:picLocks noChangeAspect="1"/>
              </p:cNvPicPr>
              <p:nvPr/>
            </p:nvPicPr>
            <p:blipFill rotWithShape="1">
              <a:blip r:embed="rId10" cstate="print">
                <a:extLst>
                  <a:ext uri="{28A0092B-C50C-407E-A947-70E740481C1C}">
                    <a14:useLocalDpi xmlns:a14="http://schemas.microsoft.com/office/drawing/2010/main" val="0"/>
                  </a:ext>
                </a:extLst>
              </a:blip>
              <a:srcRect b="50000"/>
              <a:stretch/>
            </p:blipFill>
            <p:spPr>
              <a:xfrm>
                <a:off x="6072772" y="1402141"/>
                <a:ext cx="2664296" cy="1899020"/>
              </a:xfrm>
              <a:prstGeom prst="rect">
                <a:avLst/>
              </a:prstGeom>
            </p:spPr>
          </p:pic>
          <p:sp>
            <p:nvSpPr>
              <p:cNvPr id="86" name="TextBox 85"/>
              <p:cNvSpPr txBox="1"/>
              <p:nvPr/>
            </p:nvSpPr>
            <p:spPr>
              <a:xfrm>
                <a:off x="6012159" y="3352236"/>
                <a:ext cx="2907513" cy="368436"/>
              </a:xfrm>
              <a:prstGeom prst="rect">
                <a:avLst/>
              </a:prstGeom>
              <a:noFill/>
            </p:spPr>
            <p:txBody>
              <a:bodyPr wrap="none" rtlCol="0">
                <a:spAutoFit/>
              </a:bodyPr>
              <a:lstStyle/>
              <a:p>
                <a:r>
                  <a:rPr lang="zh-CN" altLang="en-US" sz="1400" b="1" dirty="0" smtClean="0"/>
                  <a:t>语义化知识库</a:t>
                </a:r>
                <a:r>
                  <a:rPr lang="zh-CN" altLang="en-US" sz="1400" dirty="0" smtClean="0"/>
                  <a:t>、社会认知网络</a:t>
                </a:r>
                <a:endParaRPr lang="en-US" altLang="zh-CN" sz="1400" b="1" dirty="0" smtClean="0"/>
              </a:p>
            </p:txBody>
          </p:sp>
        </p:grpSp>
        <p:sp>
          <p:nvSpPr>
            <p:cNvPr id="66" name="矩形 65"/>
            <p:cNvSpPr/>
            <p:nvPr/>
          </p:nvSpPr>
          <p:spPr>
            <a:xfrm>
              <a:off x="2754895" y="1901782"/>
              <a:ext cx="1994040" cy="411486"/>
            </a:xfrm>
            <a:prstGeom prst="rect">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学习者模型</a:t>
              </a:r>
            </a:p>
          </p:txBody>
        </p:sp>
        <p:sp>
          <p:nvSpPr>
            <p:cNvPr id="67" name="矩形 66"/>
            <p:cNvSpPr/>
            <p:nvPr/>
          </p:nvSpPr>
          <p:spPr>
            <a:xfrm>
              <a:off x="2732711" y="123986"/>
              <a:ext cx="2016224" cy="2227665"/>
            </a:xfrm>
            <a:prstGeom prst="rect">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2" name="TextBox 91"/>
            <p:cNvSpPr txBox="1"/>
            <p:nvPr/>
          </p:nvSpPr>
          <p:spPr>
            <a:xfrm>
              <a:off x="235280" y="6405200"/>
              <a:ext cx="1871231" cy="368436"/>
            </a:xfrm>
            <a:prstGeom prst="rect">
              <a:avLst/>
            </a:prstGeom>
            <a:noFill/>
          </p:spPr>
          <p:txBody>
            <a:bodyPr wrap="none" rtlCol="0">
              <a:spAutoFit/>
            </a:bodyPr>
            <a:lstStyle/>
            <a:p>
              <a:r>
                <a:rPr lang="zh-CN" altLang="en-US" sz="1400" b="1" dirty="0"/>
                <a:t>学习</a:t>
              </a:r>
              <a:r>
                <a:rPr lang="zh-CN" altLang="en-US" sz="1400" b="1" dirty="0" smtClean="0"/>
                <a:t>者学习与辅导</a:t>
              </a:r>
              <a:endParaRPr lang="zh-CN" altLang="en-US" sz="1400" b="1" dirty="0"/>
            </a:p>
          </p:txBody>
        </p:sp>
        <p:sp>
          <p:nvSpPr>
            <p:cNvPr id="68" name="左箭头 67"/>
            <p:cNvSpPr/>
            <p:nvPr/>
          </p:nvSpPr>
          <p:spPr>
            <a:xfrm>
              <a:off x="2396104" y="3515390"/>
              <a:ext cx="563665" cy="41576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右箭头 70"/>
            <p:cNvSpPr/>
            <p:nvPr/>
          </p:nvSpPr>
          <p:spPr>
            <a:xfrm>
              <a:off x="1154763" y="658447"/>
              <a:ext cx="1329005" cy="579371"/>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曲线连接符 72"/>
            <p:cNvCxnSpPr>
              <a:stCxn id="1039" idx="5"/>
              <a:endCxn id="4" idx="0"/>
            </p:cNvCxnSpPr>
            <p:nvPr/>
          </p:nvCxnSpPr>
          <p:spPr>
            <a:xfrm rot="16200000" flipH="1">
              <a:off x="6622616" y="619836"/>
              <a:ext cx="591211" cy="97339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曲线连接符 74"/>
            <p:cNvCxnSpPr>
              <a:stCxn id="1040" idx="4"/>
            </p:cNvCxnSpPr>
            <p:nvPr/>
          </p:nvCxnSpPr>
          <p:spPr>
            <a:xfrm rot="5400000">
              <a:off x="7892950" y="1016878"/>
              <a:ext cx="667828" cy="40802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曲线连接符 76"/>
            <p:cNvCxnSpPr>
              <a:stCxn id="67" idx="3"/>
              <a:endCxn id="39" idx="1"/>
            </p:cNvCxnSpPr>
            <p:nvPr/>
          </p:nvCxnSpPr>
          <p:spPr>
            <a:xfrm>
              <a:off x="4748935" y="1237819"/>
              <a:ext cx="1870884" cy="381148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86" idx="2"/>
            </p:cNvCxnSpPr>
            <p:nvPr/>
          </p:nvCxnSpPr>
          <p:spPr>
            <a:xfrm rot="5400000">
              <a:off x="7050852" y="4104618"/>
              <a:ext cx="799010" cy="3111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39" idx="2"/>
            </p:cNvCxnSpPr>
            <p:nvPr/>
          </p:nvCxnSpPr>
          <p:spPr>
            <a:xfrm rot="5400000">
              <a:off x="6564724" y="4856607"/>
              <a:ext cx="445679" cy="189029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053" name="组合 1052"/>
            <p:cNvGrpSpPr/>
            <p:nvPr/>
          </p:nvGrpSpPr>
          <p:grpSpPr>
            <a:xfrm>
              <a:off x="4628111" y="5563305"/>
              <a:ext cx="1663974" cy="1179924"/>
              <a:chOff x="2350956" y="5448427"/>
              <a:chExt cx="1663974" cy="1179924"/>
            </a:xfrm>
          </p:grpSpPr>
          <p:sp>
            <p:nvSpPr>
              <p:cNvPr id="120" name="TextBox 119"/>
              <p:cNvSpPr txBox="1"/>
              <p:nvPr/>
            </p:nvSpPr>
            <p:spPr>
              <a:xfrm>
                <a:off x="2350956" y="6002011"/>
                <a:ext cx="1663974" cy="626340"/>
              </a:xfrm>
              <a:prstGeom prst="rect">
                <a:avLst/>
              </a:prstGeom>
              <a:noFill/>
            </p:spPr>
            <p:txBody>
              <a:bodyPr wrap="none" rtlCol="0">
                <a:spAutoFit/>
              </a:bodyPr>
              <a:lstStyle/>
              <a:p>
                <a:pPr algn="ctr"/>
                <a:r>
                  <a:rPr lang="zh-CN" altLang="en-US" sz="1400" b="1" dirty="0" smtClean="0"/>
                  <a:t>推荐知识点微课</a:t>
                </a:r>
                <a:endParaRPr lang="en-US" altLang="zh-CN" sz="1400" b="1" dirty="0" smtClean="0"/>
              </a:p>
              <a:p>
                <a:pPr algn="ctr"/>
                <a:r>
                  <a:rPr lang="zh-CN" altLang="en-US" sz="1400" dirty="0"/>
                  <a:t>推荐专家与学伴</a:t>
                </a:r>
                <a:endParaRPr lang="zh-CN" altLang="en-US" sz="1400" b="1" dirty="0"/>
              </a:p>
            </p:txBody>
          </p:sp>
          <p:grpSp>
            <p:nvGrpSpPr>
              <p:cNvPr id="1052" name="组合 1051"/>
              <p:cNvGrpSpPr/>
              <p:nvPr/>
            </p:nvGrpSpPr>
            <p:grpSpPr>
              <a:xfrm>
                <a:off x="2721921" y="5448427"/>
                <a:ext cx="765012" cy="553584"/>
                <a:chOff x="2721921" y="5448427"/>
                <a:chExt cx="765012" cy="553584"/>
              </a:xfrm>
            </p:grpSpPr>
            <p:sp>
              <p:nvSpPr>
                <p:cNvPr id="121" name="椭圆 120"/>
                <p:cNvSpPr/>
                <p:nvPr/>
              </p:nvSpPr>
              <p:spPr>
                <a:xfrm>
                  <a:off x="3004748" y="5448427"/>
                  <a:ext cx="310649" cy="196957"/>
                </a:xfrm>
                <a:prstGeom prst="ellipse">
                  <a:avLst/>
                </a:prstGeom>
                <a:ln>
                  <a:noFill/>
                </a:ln>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239405" y="5785987"/>
                  <a:ext cx="247528" cy="216024"/>
                </a:xfrm>
                <a:prstGeom prst="ellipse">
                  <a:avLst/>
                </a:prstGeom>
                <a:solidFill>
                  <a:srgbClr val="92D050"/>
                </a:solidFill>
                <a:ln>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2721921" y="5785987"/>
                  <a:ext cx="235260" cy="215446"/>
                </a:xfrm>
                <a:prstGeom prst="ellipse">
                  <a:avLst/>
                </a:prstGeom>
                <a:solidFill>
                  <a:srgbClr val="7030A0"/>
                </a:solidFill>
                <a:ln>
                  <a:noFill/>
                </a:ln>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9" name="直接连接符 1048"/>
                <p:cNvCxnSpPr>
                  <a:stCxn id="121" idx="3"/>
                  <a:endCxn id="123" idx="0"/>
                </p:cNvCxnSpPr>
                <p:nvPr/>
              </p:nvCxnSpPr>
              <p:spPr>
                <a:xfrm flipH="1">
                  <a:off x="2839551" y="5616540"/>
                  <a:ext cx="210690" cy="169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1" name="直接连接符 1050"/>
                <p:cNvCxnSpPr>
                  <a:stCxn id="121" idx="5"/>
                  <a:endCxn id="122" idx="0"/>
                </p:cNvCxnSpPr>
                <p:nvPr/>
              </p:nvCxnSpPr>
              <p:spPr>
                <a:xfrm>
                  <a:off x="3269904" y="5616540"/>
                  <a:ext cx="93265" cy="169447"/>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4" name="曲线连接符 113"/>
            <p:cNvCxnSpPr>
              <a:endCxn id="1038" idx="2"/>
            </p:cNvCxnSpPr>
            <p:nvPr/>
          </p:nvCxnSpPr>
          <p:spPr>
            <a:xfrm rot="10800000">
              <a:off x="3681124" y="4541046"/>
              <a:ext cx="1364887" cy="121549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3219616" y="5060997"/>
              <a:ext cx="1249461" cy="1017555"/>
              <a:chOff x="2940584" y="5345099"/>
              <a:chExt cx="1425203" cy="1086982"/>
            </a:xfrm>
          </p:grpSpPr>
          <p:pic>
            <p:nvPicPr>
              <p:cNvPr id="1034" name="Picture 10" descr="C:\Users\Cammy\AppData\Local\Microsoft\Windows\Temporary Internet Files\Content.IE5\9CTUAKFR\MP900430934[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4660" b="24656"/>
              <a:stretch/>
            </p:blipFill>
            <p:spPr bwMode="auto">
              <a:xfrm>
                <a:off x="3219038" y="5345099"/>
                <a:ext cx="751613" cy="683828"/>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2940584" y="6038507"/>
                <a:ext cx="1425203" cy="393574"/>
              </a:xfrm>
              <a:prstGeom prst="rect">
                <a:avLst/>
              </a:prstGeom>
              <a:noFill/>
            </p:spPr>
            <p:txBody>
              <a:bodyPr wrap="none" rtlCol="0">
                <a:spAutoFit/>
              </a:bodyPr>
              <a:lstStyle/>
              <a:p>
                <a:r>
                  <a:rPr lang="zh-CN" altLang="en-US" sz="1400" b="1" dirty="0" smtClean="0"/>
                  <a:t>格式自适应</a:t>
                </a:r>
                <a:endParaRPr lang="zh-CN" altLang="en-US" sz="1400" b="1" dirty="0"/>
              </a:p>
            </p:txBody>
          </p:sp>
        </p:grpSp>
        <p:sp>
          <p:nvSpPr>
            <p:cNvPr id="174" name="TextBox 173"/>
            <p:cNvSpPr txBox="1"/>
            <p:nvPr/>
          </p:nvSpPr>
          <p:spPr>
            <a:xfrm>
              <a:off x="6753441" y="6007706"/>
              <a:ext cx="598241" cy="338554"/>
            </a:xfrm>
            <a:prstGeom prst="rect">
              <a:avLst/>
            </a:prstGeom>
            <a:noFill/>
          </p:spPr>
          <p:txBody>
            <a:bodyPr wrap="none" rtlCol="0">
              <a:spAutoFit/>
            </a:bodyPr>
            <a:lstStyle/>
            <a:p>
              <a:r>
                <a:rPr lang="zh-CN" altLang="en-US" sz="1600" b="1" dirty="0" smtClean="0"/>
                <a:t>推荐</a:t>
              </a:r>
              <a:endParaRPr lang="zh-CN" altLang="en-US" sz="1600" b="1" dirty="0"/>
            </a:p>
          </p:txBody>
        </p:sp>
        <p:sp>
          <p:nvSpPr>
            <p:cNvPr id="176" name="TextBox 175"/>
            <p:cNvSpPr txBox="1"/>
            <p:nvPr/>
          </p:nvSpPr>
          <p:spPr>
            <a:xfrm>
              <a:off x="1271616" y="380869"/>
              <a:ext cx="1042204" cy="368436"/>
            </a:xfrm>
            <a:prstGeom prst="rect">
              <a:avLst/>
            </a:prstGeom>
            <a:noFill/>
          </p:spPr>
          <p:txBody>
            <a:bodyPr wrap="none" rtlCol="0">
              <a:spAutoFit/>
            </a:bodyPr>
            <a:lstStyle/>
            <a:p>
              <a:r>
                <a:rPr lang="zh-CN" altLang="en-US" sz="1400" b="1" dirty="0" smtClean="0"/>
                <a:t>数据采集</a:t>
              </a:r>
              <a:endParaRPr lang="zh-CN" altLang="en-US" sz="1400" b="1" dirty="0"/>
            </a:p>
          </p:txBody>
        </p:sp>
        <p:sp>
          <p:nvSpPr>
            <p:cNvPr id="74" name="TextBox 73"/>
            <p:cNvSpPr txBox="1"/>
            <p:nvPr/>
          </p:nvSpPr>
          <p:spPr>
            <a:xfrm>
              <a:off x="676507" y="4615489"/>
              <a:ext cx="1011815" cy="338554"/>
            </a:xfrm>
            <a:prstGeom prst="rect">
              <a:avLst/>
            </a:prstGeom>
            <a:noFill/>
          </p:spPr>
          <p:txBody>
            <a:bodyPr wrap="none" rtlCol="0">
              <a:spAutoFit/>
            </a:bodyPr>
            <a:lstStyle/>
            <a:p>
              <a:r>
                <a:rPr lang="zh-CN" altLang="en-US" sz="1600" b="1" dirty="0" smtClean="0"/>
                <a:t>学习活动</a:t>
              </a:r>
              <a:endParaRPr lang="zh-CN" altLang="en-US" sz="1600" b="1" dirty="0"/>
            </a:p>
          </p:txBody>
        </p:sp>
        <p:pic>
          <p:nvPicPr>
            <p:cNvPr id="20275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4400" y="3861048"/>
              <a:ext cx="1267027" cy="796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图片 6"/>
            <p:cNvPicPr>
              <a:picLocks noChangeAspect="1" noChangeArrowheads="1"/>
            </p:cNvPicPr>
            <p:nvPr/>
          </p:nvPicPr>
          <p:blipFill>
            <a:blip r:embed="rId13" cstate="print">
              <a:extLst>
                <a:ext uri="{28A0092B-C50C-407E-A947-70E740481C1C}">
                  <a14:useLocalDpi xmlns:a14="http://schemas.microsoft.com/office/drawing/2010/main" val="0"/>
                </a:ext>
              </a:extLst>
            </a:blip>
            <a:srcRect l="1820" t="6447" r="1283" b="3999"/>
            <a:stretch>
              <a:fillRect/>
            </a:stretch>
          </p:blipFill>
          <p:spPr bwMode="auto">
            <a:xfrm>
              <a:off x="4811632" y="5150772"/>
              <a:ext cx="511431" cy="5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矩形 75"/>
            <p:cNvSpPr/>
            <p:nvPr/>
          </p:nvSpPr>
          <p:spPr>
            <a:xfrm>
              <a:off x="20658" y="1159454"/>
              <a:ext cx="2375446" cy="5249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形标注 77"/>
            <p:cNvSpPr/>
            <p:nvPr/>
          </p:nvSpPr>
          <p:spPr>
            <a:xfrm>
              <a:off x="107891" y="123985"/>
              <a:ext cx="1174159" cy="802473"/>
            </a:xfrm>
            <a:prstGeom prst="wedgeEllipseCallout">
              <a:avLst>
                <a:gd name="adj1" fmla="val 18593"/>
                <a:gd name="adj2" fmla="val 71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学习过程数据采集</a:t>
              </a:r>
            </a:p>
          </p:txBody>
        </p:sp>
        <p:sp>
          <p:nvSpPr>
            <p:cNvPr id="84" name="矩形 83"/>
            <p:cNvSpPr/>
            <p:nvPr/>
          </p:nvSpPr>
          <p:spPr>
            <a:xfrm>
              <a:off x="2605477" y="26911"/>
              <a:ext cx="2262473" cy="2455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形标注 86"/>
            <p:cNvSpPr/>
            <p:nvPr/>
          </p:nvSpPr>
          <p:spPr>
            <a:xfrm>
              <a:off x="2442819" y="2422866"/>
              <a:ext cx="1088472" cy="669496"/>
            </a:xfrm>
            <a:prstGeom prst="wedgeEllipseCallout">
              <a:avLst>
                <a:gd name="adj1" fmla="val 21766"/>
                <a:gd name="adj2" fmla="val -71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学习数据分析</a:t>
              </a:r>
              <a:endParaRPr lang="zh-CN" altLang="en-US" sz="1200" dirty="0"/>
            </a:p>
          </p:txBody>
        </p:sp>
        <p:sp>
          <p:nvSpPr>
            <p:cNvPr id="88" name="矩形 87"/>
            <p:cNvSpPr/>
            <p:nvPr/>
          </p:nvSpPr>
          <p:spPr>
            <a:xfrm>
              <a:off x="4540330" y="4437111"/>
              <a:ext cx="4392964" cy="2264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形标注 88"/>
            <p:cNvSpPr/>
            <p:nvPr/>
          </p:nvSpPr>
          <p:spPr>
            <a:xfrm>
              <a:off x="7715252" y="5801802"/>
              <a:ext cx="1144210" cy="850294"/>
            </a:xfrm>
            <a:prstGeom prst="wedgeEllipseCallout">
              <a:avLst>
                <a:gd name="adj1" fmla="val -75274"/>
                <a:gd name="adj2" fmla="val -36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学习</a:t>
              </a:r>
              <a:r>
                <a:rPr lang="zh-CN" altLang="en-US" sz="1200" dirty="0" smtClean="0"/>
                <a:t>内容与服务推荐</a:t>
              </a:r>
              <a:endParaRPr lang="zh-CN" altLang="en-US" sz="1400" dirty="0"/>
            </a:p>
          </p:txBody>
        </p:sp>
        <p:sp>
          <p:nvSpPr>
            <p:cNvPr id="91" name="矩形 90"/>
            <p:cNvSpPr/>
            <p:nvPr/>
          </p:nvSpPr>
          <p:spPr>
            <a:xfrm>
              <a:off x="5633452" y="26413"/>
              <a:ext cx="3403044" cy="3757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形标注 92"/>
            <p:cNvSpPr/>
            <p:nvPr/>
          </p:nvSpPr>
          <p:spPr>
            <a:xfrm>
              <a:off x="6728561" y="44624"/>
              <a:ext cx="1144210" cy="864096"/>
            </a:xfrm>
            <a:prstGeom prst="wedgeEllipseCallout">
              <a:avLst>
                <a:gd name="adj1" fmla="val 15344"/>
                <a:gd name="adj2" fmla="val 79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学习知识空间构建</a:t>
              </a:r>
              <a:endParaRPr lang="zh-CN" altLang="en-US" sz="1200" dirty="0"/>
            </a:p>
          </p:txBody>
        </p:sp>
        <p:sp>
          <p:nvSpPr>
            <p:cNvPr id="95" name="矩形 94"/>
            <p:cNvSpPr/>
            <p:nvPr/>
          </p:nvSpPr>
          <p:spPr>
            <a:xfrm>
              <a:off x="2455792" y="2999320"/>
              <a:ext cx="1936021" cy="3346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形标注 95"/>
            <p:cNvSpPr/>
            <p:nvPr/>
          </p:nvSpPr>
          <p:spPr>
            <a:xfrm>
              <a:off x="2462593" y="5953285"/>
              <a:ext cx="1088383" cy="566005"/>
            </a:xfrm>
            <a:prstGeom prst="wedgeEllipseCallout">
              <a:avLst>
                <a:gd name="adj1" fmla="val 21766"/>
                <a:gd name="adj2" fmla="val -71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多元格式展示</a:t>
              </a:r>
              <a:endParaRPr lang="zh-CN" altLang="en-US" sz="1200" dirty="0"/>
            </a:p>
          </p:txBody>
        </p:sp>
      </p:grpSp>
      <p:sp>
        <p:nvSpPr>
          <p:cNvPr id="90" name="TextBox 97"/>
          <p:cNvSpPr>
            <a:spLocks noChangeArrowheads="1"/>
          </p:cNvSpPr>
          <p:nvPr/>
        </p:nvSpPr>
        <p:spPr bwMode="auto">
          <a:xfrm>
            <a:off x="1872153" y="114732"/>
            <a:ext cx="5290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学生个性化学习涉及的五个环节</a:t>
            </a:r>
            <a:endParaRPr lang="zh-CN" altLang="en-US" sz="2800"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Tree>
    <p:extLst>
      <p:ext uri="{BB962C8B-B14F-4D97-AF65-F5344CB8AC3E}">
        <p14:creationId xmlns:p14="http://schemas.microsoft.com/office/powerpoint/2010/main" val="157097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个性化学习实现逻辑流程</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5" name="图片 4"/>
          <p:cNvPicPr>
            <a:picLocks noChangeAspect="1"/>
          </p:cNvPicPr>
          <p:nvPr/>
        </p:nvPicPr>
        <p:blipFill>
          <a:blip r:embed="rId3"/>
          <a:stretch>
            <a:fillRect/>
          </a:stretch>
        </p:blipFill>
        <p:spPr>
          <a:xfrm>
            <a:off x="899592" y="1268760"/>
            <a:ext cx="7541500" cy="5472608"/>
          </a:xfrm>
          <a:prstGeom prst="rect">
            <a:avLst/>
          </a:prstGeom>
        </p:spPr>
      </p:pic>
    </p:spTree>
    <p:extLst>
      <p:ext uri="{BB962C8B-B14F-4D97-AF65-F5344CB8AC3E}">
        <p14:creationId xmlns:p14="http://schemas.microsoft.com/office/powerpoint/2010/main" val="34999077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1.</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学习过程数据采集</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
        <p:nvSpPr>
          <p:cNvPr id="2" name="Rectangle 2"/>
          <p:cNvSpPr>
            <a:spLocks noChangeArrowheads="1"/>
          </p:cNvSpPr>
          <p:nvPr/>
        </p:nvSpPr>
        <p:spPr bwMode="auto">
          <a:xfrm>
            <a:off x="172147" y="1700807"/>
            <a:ext cx="112065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019050543"/>
              </p:ext>
            </p:extLst>
          </p:nvPr>
        </p:nvGraphicFramePr>
        <p:xfrm>
          <a:off x="110116" y="1196752"/>
          <a:ext cx="8854372" cy="4032448"/>
        </p:xfrm>
        <a:graphic>
          <a:graphicData uri="http://schemas.openxmlformats.org/presentationml/2006/ole">
            <mc:AlternateContent xmlns:mc="http://schemas.openxmlformats.org/markup-compatibility/2006">
              <mc:Choice xmlns:v="urn:schemas-microsoft-com:vml" Requires="v">
                <p:oleObj spid="_x0000_s23635" name="Visio" r:id="rId5" imgW="10965236" imgH="5006448" progId="Visio.Drawing.15">
                  <p:embed/>
                </p:oleObj>
              </mc:Choice>
              <mc:Fallback>
                <p:oleObj name="Visio" r:id="rId5" imgW="10965236" imgH="5006448" progId="Visio.Drawing.15">
                  <p:embed/>
                  <p:pic>
                    <p:nvPicPr>
                      <p:cNvPr id="0" name="Object 1"/>
                      <p:cNvPicPr>
                        <a:picLocks noChangeAspect="1" noChangeArrowheads="1"/>
                      </p:cNvPicPr>
                      <p:nvPr/>
                    </p:nvPicPr>
                    <p:blipFill>
                      <a:blip r:embed="rId6"/>
                      <a:srcRect/>
                      <a:stretch>
                        <a:fillRect/>
                      </a:stretch>
                    </p:blipFill>
                    <p:spPr bwMode="auto">
                      <a:xfrm>
                        <a:off x="110116" y="1196752"/>
                        <a:ext cx="8854372" cy="4032448"/>
                      </a:xfrm>
                      <a:prstGeom prst="rect">
                        <a:avLst/>
                      </a:prstGeom>
                      <a:noFill/>
                    </p:spPr>
                  </p:pic>
                </p:oleObj>
              </mc:Fallback>
            </mc:AlternateContent>
          </a:graphicData>
        </a:graphic>
      </p:graphicFrame>
      <p:sp>
        <p:nvSpPr>
          <p:cNvPr id="4" name="矩形 3"/>
          <p:cNvSpPr/>
          <p:nvPr/>
        </p:nvSpPr>
        <p:spPr>
          <a:xfrm>
            <a:off x="172147" y="5594603"/>
            <a:ext cx="9073318" cy="923330"/>
          </a:xfrm>
          <a:prstGeom prst="rect">
            <a:avLst/>
          </a:prstGeom>
        </p:spPr>
        <p:txBody>
          <a:bodyPr wrap="none">
            <a:spAutoFit/>
          </a:bodyPr>
          <a:lstStyle/>
          <a:p>
            <a:pPr marL="285750" indent="-285750">
              <a:buFont typeface="Arial" panose="020B0604020202020204" pitchFamily="34" charset="0"/>
              <a:buChar char="•"/>
            </a:pPr>
            <a:r>
              <a:rPr lang="zh-CN" altLang="en-US" b="1" dirty="0">
                <a:latin typeface="楷体" panose="02010609060101010101" pitchFamily="49" charset="-122"/>
                <a:ea typeface="楷体" panose="02010609060101010101" pitchFamily="49" charset="-122"/>
                <a:sym typeface="楷体" panose="02010609060101010101" pitchFamily="49" charset="-122"/>
              </a:rPr>
              <a:t>基于</a:t>
            </a:r>
            <a:r>
              <a:rPr lang="en-US" altLang="zh-CN" b="1" dirty="0">
                <a:latin typeface="楷体" panose="02010609060101010101" pitchFamily="49" charset="-122"/>
                <a:ea typeface="楷体" panose="02010609060101010101" pitchFamily="49" charset="-122"/>
                <a:sym typeface="楷体" panose="02010609060101010101" pitchFamily="49" charset="-122"/>
              </a:rPr>
              <a:t>XAPI</a:t>
            </a:r>
            <a:r>
              <a:rPr lang="zh-CN" altLang="en-US" b="1" dirty="0">
                <a:latin typeface="楷体" panose="02010609060101010101" pitchFamily="49" charset="-122"/>
                <a:ea typeface="楷体" panose="02010609060101010101" pitchFamily="49" charset="-122"/>
                <a:sym typeface="楷体" panose="02010609060101010101" pitchFamily="49" charset="-122"/>
              </a:rPr>
              <a:t>采集过程</a:t>
            </a:r>
            <a:r>
              <a:rPr lang="zh-CN" altLang="en-US" b="1" dirty="0" smtClean="0">
                <a:latin typeface="楷体" panose="02010609060101010101" pitchFamily="49" charset="-122"/>
                <a:ea typeface="楷体" panose="02010609060101010101" pitchFamily="49" charset="-122"/>
                <a:sym typeface="楷体" panose="02010609060101010101" pitchFamily="49" charset="-122"/>
              </a:rPr>
              <a:t>数据</a:t>
            </a:r>
            <a:endParaRPr lang="en-US" altLang="zh-CN" b="1" dirty="0" smtClean="0">
              <a:latin typeface="楷体" panose="02010609060101010101" pitchFamily="49" charset="-122"/>
              <a:ea typeface="楷体" panose="02010609060101010101" pitchFamily="49" charset="-122"/>
              <a:sym typeface="楷体" panose="02010609060101010101" pitchFamily="49" charset="-122"/>
            </a:endParaRPr>
          </a:p>
          <a:p>
            <a:pPr marL="285750" indent="-285750">
              <a:buFont typeface="Arial" panose="020B0604020202020204" pitchFamily="34" charset="0"/>
              <a:buChar char="•"/>
            </a:pPr>
            <a:r>
              <a:rPr lang="zh-CN" altLang="en-US" b="1" dirty="0">
                <a:latin typeface="楷体" panose="02010609060101010101" pitchFamily="49" charset="-122"/>
                <a:ea typeface="楷体" panose="02010609060101010101" pitchFamily="49" charset="-122"/>
                <a:sym typeface="楷体" panose="02010609060101010101" pitchFamily="49" charset="-122"/>
              </a:rPr>
              <a:t>基于插码工具采集过程</a:t>
            </a:r>
            <a:r>
              <a:rPr lang="zh-CN" altLang="en-US" b="1" dirty="0" smtClean="0">
                <a:latin typeface="楷体" panose="02010609060101010101" pitchFamily="49" charset="-122"/>
                <a:ea typeface="楷体" panose="02010609060101010101" pitchFamily="49" charset="-122"/>
                <a:sym typeface="楷体" panose="02010609060101010101" pitchFamily="49" charset="-122"/>
              </a:rPr>
              <a:t>数据</a:t>
            </a:r>
            <a:endParaRPr lang="en-US" altLang="zh-CN" b="1" dirty="0" smtClean="0">
              <a:latin typeface="楷体" panose="02010609060101010101" pitchFamily="49" charset="-122"/>
              <a:ea typeface="楷体" panose="02010609060101010101" pitchFamily="49" charset="-122"/>
              <a:sym typeface="楷体" panose="02010609060101010101" pitchFamily="49" charset="-122"/>
            </a:endParaRPr>
          </a:p>
          <a:p>
            <a:pPr marL="285750" indent="-285750">
              <a:buFont typeface="Arial" panose="020B0604020202020204" pitchFamily="34" charset="0"/>
              <a:buChar char="•"/>
            </a:pPr>
            <a:r>
              <a:rPr lang="zh-CN" altLang="en-US" b="1" dirty="0">
                <a:latin typeface="楷体" panose="02010609060101010101" pitchFamily="49" charset="-122"/>
                <a:ea typeface="楷体" panose="02010609060101010101" pitchFamily="49" charset="-122"/>
                <a:sym typeface="楷体" panose="02010609060101010101" pitchFamily="49" charset="-122"/>
              </a:rPr>
              <a:t>基于学习活动采集过程</a:t>
            </a:r>
            <a:r>
              <a:rPr lang="zh-CN" altLang="en-US" b="1" dirty="0" smtClean="0">
                <a:latin typeface="楷体" panose="02010609060101010101" pitchFamily="49" charset="-122"/>
                <a:ea typeface="楷体" panose="02010609060101010101" pitchFamily="49" charset="-122"/>
                <a:sym typeface="楷体" panose="02010609060101010101" pitchFamily="49" charset="-122"/>
              </a:rPr>
              <a:t>数据（学习活动过程、学习活动结果以及学习活动评价信息）</a:t>
            </a:r>
            <a:endParaRPr lang="zh-CN" altLang="en-US" b="1" dirty="0">
              <a:latin typeface="楷体" panose="02010609060101010101" pitchFamily="49" charset="-122"/>
              <a:ea typeface="楷体" panose="02010609060101010101" pitchFamily="49" charset="-122"/>
              <a:sym typeface="楷体" panose="02010609060101010101" pitchFamily="49" charset="-122"/>
            </a:endParaRPr>
          </a:p>
        </p:txBody>
      </p:sp>
    </p:spTree>
    <p:extLst>
      <p:ext uri="{BB962C8B-B14F-4D97-AF65-F5344CB8AC3E}">
        <p14:creationId xmlns:p14="http://schemas.microsoft.com/office/powerpoint/2010/main" val="34041901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2.</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学习数据分析</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28673" name="Picture 1" descr="数据分析指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65" y="1123988"/>
            <a:ext cx="6161271" cy="499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3573016"/>
            <a:ext cx="5850627" cy="313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7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t="1375"/>
          <a:stretch>
            <a:fillRect/>
          </a:stretch>
        </p:blipFill>
        <p:spPr bwMode="auto">
          <a:xfrm>
            <a:off x="4505854" y="3284984"/>
            <a:ext cx="4436083" cy="350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7"/>
          <p:cNvSpPr>
            <a:spLocks noChangeArrowheads="1"/>
          </p:cNvSpPr>
          <p:nvPr/>
        </p:nvSpPr>
        <p:spPr bwMode="auto">
          <a:xfrm>
            <a:off x="971600" y="279112"/>
            <a:ext cx="6408712"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3.</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学习知识空间构建</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268760"/>
            <a:ext cx="653695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5063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4.</a:t>
            </a:r>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学习内容与服务</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推荐</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69" y="1266614"/>
            <a:ext cx="8819827" cy="552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844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4138613"/>
            <a:ext cx="1265238"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oud"/>
          <p:cNvSpPr>
            <a:spLocks noChangeAspect="1" noEditPoints="1" noChangeArrowheads="1"/>
          </p:cNvSpPr>
          <p:nvPr/>
        </p:nvSpPr>
        <p:spPr bwMode="auto">
          <a:xfrm>
            <a:off x="2214563" y="2924175"/>
            <a:ext cx="4800600" cy="13636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DFDFFF">
                  <a:alpha val="80000"/>
                </a:srgbClr>
              </a:gs>
              <a:gs pos="100000">
                <a:srgbClr val="FFFFFF">
                  <a:alpha val="80000"/>
                </a:srgbClr>
              </a:gs>
            </a:gsLst>
            <a:lin ang="5400000" scaled="1"/>
          </a:gradFill>
          <a:ln w="9525">
            <a:solidFill>
              <a:srgbClr val="000000"/>
            </a:solidFill>
            <a:miter lim="800000"/>
            <a:headEnd/>
            <a:tailEnd/>
          </a:ln>
          <a:effectLst>
            <a:outerShdw dist="107763" dir="2700000" algn="ctr" rotWithShape="0">
              <a:srgbClr val="808080">
                <a:alpha val="50000"/>
              </a:srgbClr>
            </a:outerShdw>
          </a:effectLst>
        </p:spPr>
        <p:txBody>
          <a:bodyPr/>
          <a:lstStyle/>
          <a:p>
            <a:pPr>
              <a:defRPr/>
            </a:pPr>
            <a:endParaRPr lang="zh-CN" altLang="zh-CN" sz="2000" i="1">
              <a:latin typeface="Verdana" pitchFamily="34" charset="0"/>
              <a:cs typeface="Arial" pitchFamily="34" charset="0"/>
            </a:endParaRPr>
          </a:p>
        </p:txBody>
      </p:sp>
      <p:pic>
        <p:nvPicPr>
          <p:cNvPr id="7174" name="Picture 4" descr="tpr52_with_fpr_fromright"/>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36504" y="4676775"/>
            <a:ext cx="137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6" descr="13148_MotImag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5850" y="4448175"/>
            <a:ext cx="747713" cy="99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176" name="Line 8"/>
          <p:cNvSpPr>
            <a:spLocks noChangeShapeType="1"/>
          </p:cNvSpPr>
          <p:nvPr/>
        </p:nvSpPr>
        <p:spPr bwMode="auto">
          <a:xfrm flipV="1">
            <a:off x="1528763" y="3838575"/>
            <a:ext cx="838200" cy="838200"/>
          </a:xfrm>
          <a:prstGeom prst="line">
            <a:avLst/>
          </a:prstGeom>
          <a:noFill/>
          <a:ln w="28575">
            <a:solidFill>
              <a:srgbClr val="CCEC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 name="Line 9"/>
          <p:cNvSpPr>
            <a:spLocks noChangeShapeType="1"/>
          </p:cNvSpPr>
          <p:nvPr/>
        </p:nvSpPr>
        <p:spPr bwMode="auto">
          <a:xfrm flipV="1">
            <a:off x="5001841" y="4010025"/>
            <a:ext cx="0" cy="838200"/>
          </a:xfrm>
          <a:prstGeom prst="line">
            <a:avLst/>
          </a:prstGeom>
          <a:noFill/>
          <a:ln w="28575">
            <a:solidFill>
              <a:srgbClr val="CCEC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 name="Line 10"/>
          <p:cNvSpPr>
            <a:spLocks noChangeShapeType="1"/>
          </p:cNvSpPr>
          <p:nvPr/>
        </p:nvSpPr>
        <p:spPr bwMode="auto">
          <a:xfrm flipH="1" flipV="1">
            <a:off x="6557963" y="3990975"/>
            <a:ext cx="457200" cy="304800"/>
          </a:xfrm>
          <a:prstGeom prst="line">
            <a:avLst/>
          </a:prstGeom>
          <a:noFill/>
          <a:ln w="28575">
            <a:solidFill>
              <a:srgbClr val="CCEC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179" name="Picture 17"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2363" y="31527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8"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1963" y="30765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9"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963" y="33813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23"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563" y="36861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25"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9763" y="30003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26"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363" y="33813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 name="Line 28"/>
          <p:cNvSpPr>
            <a:spLocks noChangeShapeType="1"/>
          </p:cNvSpPr>
          <p:nvPr/>
        </p:nvSpPr>
        <p:spPr bwMode="auto">
          <a:xfrm flipV="1">
            <a:off x="4119563" y="3305175"/>
            <a:ext cx="838200" cy="2095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6" name="Line 29"/>
          <p:cNvSpPr>
            <a:spLocks noChangeShapeType="1"/>
          </p:cNvSpPr>
          <p:nvPr/>
        </p:nvSpPr>
        <p:spPr bwMode="auto">
          <a:xfrm flipH="1">
            <a:off x="3890963" y="3457575"/>
            <a:ext cx="1524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 name="Line 30"/>
          <p:cNvSpPr>
            <a:spLocks noChangeShapeType="1"/>
          </p:cNvSpPr>
          <p:nvPr/>
        </p:nvSpPr>
        <p:spPr bwMode="auto">
          <a:xfrm>
            <a:off x="4576763" y="3990975"/>
            <a:ext cx="3810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8" name="Line 31"/>
          <p:cNvSpPr>
            <a:spLocks noChangeShapeType="1"/>
          </p:cNvSpPr>
          <p:nvPr/>
        </p:nvSpPr>
        <p:spPr bwMode="auto">
          <a:xfrm>
            <a:off x="4424363" y="3381375"/>
            <a:ext cx="228600" cy="2857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 name="Line 32"/>
          <p:cNvSpPr>
            <a:spLocks noChangeShapeType="1"/>
          </p:cNvSpPr>
          <p:nvPr/>
        </p:nvSpPr>
        <p:spPr bwMode="auto">
          <a:xfrm flipV="1">
            <a:off x="4881563" y="3667125"/>
            <a:ext cx="152400" cy="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0" name="Line 33"/>
          <p:cNvSpPr>
            <a:spLocks noChangeShapeType="1"/>
          </p:cNvSpPr>
          <p:nvPr/>
        </p:nvSpPr>
        <p:spPr bwMode="auto">
          <a:xfrm flipV="1">
            <a:off x="5033963" y="3838575"/>
            <a:ext cx="228600" cy="2095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1" name="Line 34"/>
          <p:cNvSpPr>
            <a:spLocks noChangeShapeType="1"/>
          </p:cNvSpPr>
          <p:nvPr/>
        </p:nvSpPr>
        <p:spPr bwMode="auto">
          <a:xfrm>
            <a:off x="5110163" y="3286125"/>
            <a:ext cx="3048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2" name="Line 35"/>
          <p:cNvSpPr>
            <a:spLocks noChangeShapeType="1"/>
          </p:cNvSpPr>
          <p:nvPr/>
        </p:nvSpPr>
        <p:spPr bwMode="auto">
          <a:xfrm flipV="1">
            <a:off x="4424363" y="3209925"/>
            <a:ext cx="5334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 name="Line 36"/>
          <p:cNvSpPr>
            <a:spLocks noChangeShapeType="1"/>
          </p:cNvSpPr>
          <p:nvPr/>
        </p:nvSpPr>
        <p:spPr bwMode="auto">
          <a:xfrm flipV="1">
            <a:off x="5414963" y="3762375"/>
            <a:ext cx="2286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4" name="Line 37"/>
          <p:cNvSpPr>
            <a:spLocks noChangeShapeType="1"/>
          </p:cNvSpPr>
          <p:nvPr/>
        </p:nvSpPr>
        <p:spPr bwMode="auto">
          <a:xfrm flipV="1">
            <a:off x="5186363" y="3514725"/>
            <a:ext cx="2286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Line 38"/>
          <p:cNvSpPr>
            <a:spLocks noChangeShapeType="1"/>
          </p:cNvSpPr>
          <p:nvPr/>
        </p:nvSpPr>
        <p:spPr bwMode="auto">
          <a:xfrm flipV="1">
            <a:off x="4805363" y="3438525"/>
            <a:ext cx="609600" cy="952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Line 39"/>
          <p:cNvSpPr>
            <a:spLocks noChangeShapeType="1"/>
          </p:cNvSpPr>
          <p:nvPr/>
        </p:nvSpPr>
        <p:spPr bwMode="auto">
          <a:xfrm flipV="1">
            <a:off x="5033963" y="3514725"/>
            <a:ext cx="457200" cy="3810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Line 40"/>
          <p:cNvSpPr>
            <a:spLocks noChangeShapeType="1"/>
          </p:cNvSpPr>
          <p:nvPr/>
        </p:nvSpPr>
        <p:spPr bwMode="auto">
          <a:xfrm>
            <a:off x="4043363" y="3590925"/>
            <a:ext cx="304800" cy="3048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8" name="Line 41"/>
          <p:cNvSpPr>
            <a:spLocks noChangeShapeType="1"/>
          </p:cNvSpPr>
          <p:nvPr/>
        </p:nvSpPr>
        <p:spPr bwMode="auto">
          <a:xfrm>
            <a:off x="4119563" y="3533775"/>
            <a:ext cx="762000" cy="457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9" name="Line 42"/>
          <p:cNvSpPr>
            <a:spLocks noChangeShapeType="1"/>
          </p:cNvSpPr>
          <p:nvPr/>
        </p:nvSpPr>
        <p:spPr bwMode="auto">
          <a:xfrm flipV="1">
            <a:off x="4119563" y="3667125"/>
            <a:ext cx="5334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0" name="Line 43"/>
          <p:cNvSpPr>
            <a:spLocks noChangeShapeType="1"/>
          </p:cNvSpPr>
          <p:nvPr/>
        </p:nvSpPr>
        <p:spPr bwMode="auto">
          <a:xfrm flipV="1">
            <a:off x="3586163" y="3457575"/>
            <a:ext cx="381000" cy="3810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1" name="Line 44"/>
          <p:cNvSpPr>
            <a:spLocks noChangeShapeType="1"/>
          </p:cNvSpPr>
          <p:nvPr/>
        </p:nvSpPr>
        <p:spPr bwMode="auto">
          <a:xfrm>
            <a:off x="4424363" y="3228975"/>
            <a:ext cx="533400" cy="2857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2" name="Line 45"/>
          <p:cNvSpPr>
            <a:spLocks noChangeShapeType="1"/>
          </p:cNvSpPr>
          <p:nvPr/>
        </p:nvSpPr>
        <p:spPr bwMode="auto">
          <a:xfrm>
            <a:off x="4805363" y="3743325"/>
            <a:ext cx="457200" cy="952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3" name="Line 46"/>
          <p:cNvSpPr>
            <a:spLocks noChangeShapeType="1"/>
          </p:cNvSpPr>
          <p:nvPr/>
        </p:nvSpPr>
        <p:spPr bwMode="auto">
          <a:xfrm flipV="1">
            <a:off x="5110163" y="3438525"/>
            <a:ext cx="0" cy="9525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4" name="Line 47"/>
          <p:cNvSpPr>
            <a:spLocks noChangeShapeType="1"/>
          </p:cNvSpPr>
          <p:nvPr/>
        </p:nvSpPr>
        <p:spPr bwMode="auto">
          <a:xfrm flipV="1">
            <a:off x="4729163" y="3286125"/>
            <a:ext cx="2286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5" name="Line 48"/>
          <p:cNvSpPr>
            <a:spLocks noChangeShapeType="1"/>
          </p:cNvSpPr>
          <p:nvPr/>
        </p:nvSpPr>
        <p:spPr bwMode="auto">
          <a:xfrm flipH="1" flipV="1">
            <a:off x="4805363" y="3743325"/>
            <a:ext cx="762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206" name="Picture 49"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563" y="38195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7" name="Picture 50"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163" y="32289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8" name="Picture 52"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5163" y="33051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9" name="Picture 53"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563" y="37623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0" name="Picture 56"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963" y="36099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1" name="Picture 58"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1563" y="38385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2" name="Picture 60"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363" y="35337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3" name="Line 64"/>
          <p:cNvSpPr>
            <a:spLocks noChangeShapeType="1"/>
          </p:cNvSpPr>
          <p:nvPr/>
        </p:nvSpPr>
        <p:spPr bwMode="auto">
          <a:xfrm flipV="1">
            <a:off x="3433763" y="3305175"/>
            <a:ext cx="2286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4" name="Line 65"/>
          <p:cNvSpPr>
            <a:spLocks noChangeShapeType="1"/>
          </p:cNvSpPr>
          <p:nvPr/>
        </p:nvSpPr>
        <p:spPr bwMode="auto">
          <a:xfrm>
            <a:off x="3967163" y="3838575"/>
            <a:ext cx="1524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5" name="Line 66"/>
          <p:cNvSpPr>
            <a:spLocks noChangeShapeType="1"/>
          </p:cNvSpPr>
          <p:nvPr/>
        </p:nvSpPr>
        <p:spPr bwMode="auto">
          <a:xfrm flipV="1">
            <a:off x="2976563" y="3457575"/>
            <a:ext cx="2286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6" name="Line 67"/>
          <p:cNvSpPr>
            <a:spLocks noChangeShapeType="1"/>
          </p:cNvSpPr>
          <p:nvPr/>
        </p:nvSpPr>
        <p:spPr bwMode="auto">
          <a:xfrm flipV="1">
            <a:off x="3586163" y="3838575"/>
            <a:ext cx="2286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7" name="Line 68"/>
          <p:cNvSpPr>
            <a:spLocks noChangeShapeType="1"/>
          </p:cNvSpPr>
          <p:nvPr/>
        </p:nvSpPr>
        <p:spPr bwMode="auto">
          <a:xfrm>
            <a:off x="3205163" y="3914775"/>
            <a:ext cx="1524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8" name="Line 69"/>
          <p:cNvSpPr>
            <a:spLocks noChangeShapeType="1"/>
          </p:cNvSpPr>
          <p:nvPr/>
        </p:nvSpPr>
        <p:spPr bwMode="auto">
          <a:xfrm>
            <a:off x="2900363" y="3609975"/>
            <a:ext cx="762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9" name="Line 70"/>
          <p:cNvSpPr>
            <a:spLocks noChangeShapeType="1"/>
          </p:cNvSpPr>
          <p:nvPr/>
        </p:nvSpPr>
        <p:spPr bwMode="auto">
          <a:xfrm>
            <a:off x="2900363" y="3609975"/>
            <a:ext cx="4572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0" name="Line 71"/>
          <p:cNvSpPr>
            <a:spLocks noChangeShapeType="1"/>
          </p:cNvSpPr>
          <p:nvPr/>
        </p:nvSpPr>
        <p:spPr bwMode="auto">
          <a:xfrm flipH="1" flipV="1">
            <a:off x="3281363" y="3533775"/>
            <a:ext cx="1524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1" name="Line 72"/>
          <p:cNvSpPr>
            <a:spLocks noChangeShapeType="1"/>
          </p:cNvSpPr>
          <p:nvPr/>
        </p:nvSpPr>
        <p:spPr bwMode="auto">
          <a:xfrm flipV="1">
            <a:off x="3052763" y="3533775"/>
            <a:ext cx="2286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2" name="Line 73"/>
          <p:cNvSpPr>
            <a:spLocks noChangeShapeType="1"/>
          </p:cNvSpPr>
          <p:nvPr/>
        </p:nvSpPr>
        <p:spPr bwMode="auto">
          <a:xfrm>
            <a:off x="3433763" y="3533775"/>
            <a:ext cx="3810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3" name="Line 74"/>
          <p:cNvSpPr>
            <a:spLocks noChangeShapeType="1"/>
          </p:cNvSpPr>
          <p:nvPr/>
        </p:nvSpPr>
        <p:spPr bwMode="auto">
          <a:xfrm flipH="1" flipV="1">
            <a:off x="3738563" y="3457575"/>
            <a:ext cx="762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4" name="Line 75"/>
          <p:cNvSpPr>
            <a:spLocks noChangeShapeType="1"/>
          </p:cNvSpPr>
          <p:nvPr/>
        </p:nvSpPr>
        <p:spPr bwMode="auto">
          <a:xfrm flipV="1">
            <a:off x="4195763" y="3228975"/>
            <a:ext cx="762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5" name="Line 76"/>
          <p:cNvSpPr>
            <a:spLocks noChangeShapeType="1"/>
          </p:cNvSpPr>
          <p:nvPr/>
        </p:nvSpPr>
        <p:spPr bwMode="auto">
          <a:xfrm flipV="1">
            <a:off x="3890963" y="3152775"/>
            <a:ext cx="3810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6" name="Line 77"/>
          <p:cNvSpPr>
            <a:spLocks noChangeShapeType="1"/>
          </p:cNvSpPr>
          <p:nvPr/>
        </p:nvSpPr>
        <p:spPr bwMode="auto">
          <a:xfrm flipV="1">
            <a:off x="3205163" y="3381375"/>
            <a:ext cx="533400" cy="457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7" name="Line 78"/>
          <p:cNvSpPr>
            <a:spLocks noChangeShapeType="1"/>
          </p:cNvSpPr>
          <p:nvPr/>
        </p:nvSpPr>
        <p:spPr bwMode="auto">
          <a:xfrm flipV="1">
            <a:off x="4500563" y="3152775"/>
            <a:ext cx="457200" cy="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8" name="Line 79"/>
          <p:cNvSpPr>
            <a:spLocks noChangeShapeType="1"/>
          </p:cNvSpPr>
          <p:nvPr/>
        </p:nvSpPr>
        <p:spPr bwMode="auto">
          <a:xfrm>
            <a:off x="5033963" y="3152775"/>
            <a:ext cx="4572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29" name="Line 80"/>
          <p:cNvSpPr>
            <a:spLocks noChangeShapeType="1"/>
          </p:cNvSpPr>
          <p:nvPr/>
        </p:nvSpPr>
        <p:spPr bwMode="auto">
          <a:xfrm>
            <a:off x="4348163" y="3381375"/>
            <a:ext cx="76200" cy="457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0" name="Line 81"/>
          <p:cNvSpPr>
            <a:spLocks noChangeShapeType="1"/>
          </p:cNvSpPr>
          <p:nvPr/>
        </p:nvSpPr>
        <p:spPr bwMode="auto">
          <a:xfrm flipV="1">
            <a:off x="4271963" y="3990975"/>
            <a:ext cx="1524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1" name="Line 82"/>
          <p:cNvSpPr>
            <a:spLocks noChangeShapeType="1"/>
          </p:cNvSpPr>
          <p:nvPr/>
        </p:nvSpPr>
        <p:spPr bwMode="auto">
          <a:xfrm flipV="1">
            <a:off x="4576763" y="3762375"/>
            <a:ext cx="1524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2" name="Line 83"/>
          <p:cNvSpPr>
            <a:spLocks noChangeShapeType="1"/>
          </p:cNvSpPr>
          <p:nvPr/>
        </p:nvSpPr>
        <p:spPr bwMode="auto">
          <a:xfrm flipV="1">
            <a:off x="4805363" y="3381375"/>
            <a:ext cx="1524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3" name="Line 84"/>
          <p:cNvSpPr>
            <a:spLocks noChangeShapeType="1"/>
          </p:cNvSpPr>
          <p:nvPr/>
        </p:nvSpPr>
        <p:spPr bwMode="auto">
          <a:xfrm flipV="1">
            <a:off x="5643563" y="3228975"/>
            <a:ext cx="152400" cy="3048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4" name="Line 85"/>
          <p:cNvSpPr>
            <a:spLocks noChangeShapeType="1"/>
          </p:cNvSpPr>
          <p:nvPr/>
        </p:nvSpPr>
        <p:spPr bwMode="auto">
          <a:xfrm flipV="1">
            <a:off x="5567363" y="3076575"/>
            <a:ext cx="1524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5" name="Line 86"/>
          <p:cNvSpPr>
            <a:spLocks noChangeShapeType="1"/>
          </p:cNvSpPr>
          <p:nvPr/>
        </p:nvSpPr>
        <p:spPr bwMode="auto">
          <a:xfrm flipV="1">
            <a:off x="5719763" y="3305175"/>
            <a:ext cx="152400" cy="3048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6" name="Line 87"/>
          <p:cNvSpPr>
            <a:spLocks noChangeShapeType="1"/>
          </p:cNvSpPr>
          <p:nvPr/>
        </p:nvSpPr>
        <p:spPr bwMode="auto">
          <a:xfrm flipV="1">
            <a:off x="5719763" y="3381375"/>
            <a:ext cx="3048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7" name="Line 88"/>
          <p:cNvSpPr>
            <a:spLocks noChangeShapeType="1"/>
          </p:cNvSpPr>
          <p:nvPr/>
        </p:nvSpPr>
        <p:spPr bwMode="auto">
          <a:xfrm flipV="1">
            <a:off x="6100763" y="3457575"/>
            <a:ext cx="304800" cy="76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8" name="Line 89"/>
          <p:cNvSpPr>
            <a:spLocks noChangeShapeType="1"/>
          </p:cNvSpPr>
          <p:nvPr/>
        </p:nvSpPr>
        <p:spPr bwMode="auto">
          <a:xfrm flipV="1">
            <a:off x="5872163" y="3609975"/>
            <a:ext cx="762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9" name="Line 90"/>
          <p:cNvSpPr>
            <a:spLocks noChangeShapeType="1"/>
          </p:cNvSpPr>
          <p:nvPr/>
        </p:nvSpPr>
        <p:spPr bwMode="auto">
          <a:xfrm flipV="1">
            <a:off x="6024563" y="3305175"/>
            <a:ext cx="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240" name="Picture 54"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7563" y="31527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41" name="Line 91"/>
          <p:cNvSpPr>
            <a:spLocks noChangeShapeType="1"/>
          </p:cNvSpPr>
          <p:nvPr/>
        </p:nvSpPr>
        <p:spPr bwMode="auto">
          <a:xfrm>
            <a:off x="6100763" y="3305175"/>
            <a:ext cx="304800" cy="152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2" name="Line 92"/>
          <p:cNvSpPr>
            <a:spLocks noChangeShapeType="1"/>
          </p:cNvSpPr>
          <p:nvPr/>
        </p:nvSpPr>
        <p:spPr bwMode="auto">
          <a:xfrm flipH="1" flipV="1">
            <a:off x="5872163" y="3305175"/>
            <a:ext cx="762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3" name="Line 93"/>
          <p:cNvSpPr>
            <a:spLocks noChangeShapeType="1"/>
          </p:cNvSpPr>
          <p:nvPr/>
        </p:nvSpPr>
        <p:spPr bwMode="auto">
          <a:xfrm>
            <a:off x="5567363" y="3305175"/>
            <a:ext cx="381000" cy="3810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244" name="Picture 55"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4963" y="30765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5" name="Picture 59"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4763" y="33051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6" name="Picture 21"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963" y="35147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7" name="Picture 24"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35147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8" name="Picture 22"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763" y="31337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9" name="Picture 20"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563" y="38195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0" name="Picture 51"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63" y="368617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1" name="Picture 57" descr="MCj0435242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3363" y="3895725"/>
            <a:ext cx="20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52" name="Line 95"/>
          <p:cNvSpPr>
            <a:spLocks noChangeShapeType="1"/>
          </p:cNvSpPr>
          <p:nvPr/>
        </p:nvSpPr>
        <p:spPr bwMode="auto">
          <a:xfrm flipV="1">
            <a:off x="3509963" y="3381375"/>
            <a:ext cx="838200" cy="4572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3" name="Line 97"/>
          <p:cNvSpPr>
            <a:spLocks noChangeShapeType="1"/>
          </p:cNvSpPr>
          <p:nvPr/>
        </p:nvSpPr>
        <p:spPr bwMode="auto">
          <a:xfrm>
            <a:off x="3814763" y="3381375"/>
            <a:ext cx="304800" cy="5334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4" name="Line 98"/>
          <p:cNvSpPr>
            <a:spLocks noChangeShapeType="1"/>
          </p:cNvSpPr>
          <p:nvPr/>
        </p:nvSpPr>
        <p:spPr bwMode="auto">
          <a:xfrm>
            <a:off x="3586163" y="3914775"/>
            <a:ext cx="533400" cy="228600"/>
          </a:xfrm>
          <a:prstGeom prst="line">
            <a:avLst/>
          </a:prstGeom>
          <a:noFill/>
          <a:ln w="9525">
            <a:solidFill>
              <a:srgbClr val="33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55" name="Line 101"/>
          <p:cNvSpPr>
            <a:spLocks noChangeShapeType="1"/>
          </p:cNvSpPr>
          <p:nvPr/>
        </p:nvSpPr>
        <p:spPr bwMode="auto">
          <a:xfrm flipV="1">
            <a:off x="2900363" y="4067175"/>
            <a:ext cx="152400" cy="381000"/>
          </a:xfrm>
          <a:prstGeom prst="line">
            <a:avLst/>
          </a:prstGeom>
          <a:noFill/>
          <a:ln w="28575">
            <a:solidFill>
              <a:srgbClr val="CCEC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5" name="Picture 3"/>
          <p:cNvPicPr>
            <a:picLocks noChangeAspect="1" noChangeArrowheads="1"/>
          </p:cNvPicPr>
          <p:nvPr/>
        </p:nvPicPr>
        <p:blipFill>
          <a:blip r:embed="rId7" cstate="print"/>
          <a:srcRect/>
          <a:stretch>
            <a:fillRect/>
          </a:stretch>
        </p:blipFill>
        <p:spPr bwMode="auto">
          <a:xfrm>
            <a:off x="2843808" y="1772816"/>
            <a:ext cx="3960440" cy="1275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6" name="Picture 3"/>
          <p:cNvPicPr>
            <a:picLocks noChangeAspect="1" noChangeArrowheads="1"/>
          </p:cNvPicPr>
          <p:nvPr/>
        </p:nvPicPr>
        <p:blipFill>
          <a:blip r:embed="rId7" cstate="print"/>
          <a:srcRect/>
          <a:stretch>
            <a:fillRect/>
          </a:stretch>
        </p:blipFill>
        <p:spPr bwMode="auto">
          <a:xfrm>
            <a:off x="827584" y="5373216"/>
            <a:ext cx="1117736" cy="360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7" name="Picture 3"/>
          <p:cNvPicPr>
            <a:picLocks noChangeAspect="1" noChangeArrowheads="1"/>
          </p:cNvPicPr>
          <p:nvPr/>
        </p:nvPicPr>
        <p:blipFill>
          <a:blip r:embed="rId7" cstate="print"/>
          <a:srcRect/>
          <a:stretch>
            <a:fillRect/>
          </a:stretch>
        </p:blipFill>
        <p:spPr bwMode="auto">
          <a:xfrm>
            <a:off x="2411760" y="5445224"/>
            <a:ext cx="1117736" cy="360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8" name="Picture 3"/>
          <p:cNvPicPr>
            <a:picLocks noChangeAspect="1" noChangeArrowheads="1"/>
          </p:cNvPicPr>
          <p:nvPr/>
        </p:nvPicPr>
        <p:blipFill>
          <a:blip r:embed="rId7" cstate="print"/>
          <a:srcRect/>
          <a:stretch>
            <a:fillRect/>
          </a:stretch>
        </p:blipFill>
        <p:spPr bwMode="auto">
          <a:xfrm>
            <a:off x="4313485" y="5589240"/>
            <a:ext cx="1117736" cy="360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9" name="Picture 3"/>
          <p:cNvPicPr>
            <a:picLocks noChangeAspect="1" noChangeArrowheads="1"/>
          </p:cNvPicPr>
          <p:nvPr/>
        </p:nvPicPr>
        <p:blipFill>
          <a:blip r:embed="rId7" cstate="print"/>
          <a:srcRect/>
          <a:stretch>
            <a:fillRect/>
          </a:stretch>
        </p:blipFill>
        <p:spPr bwMode="auto">
          <a:xfrm>
            <a:off x="6732240" y="5157192"/>
            <a:ext cx="1117736" cy="360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41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8372" y="4563591"/>
            <a:ext cx="1247668"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rPr>
              <a:t>5.</a:t>
            </a:r>
            <a:r>
              <a:rPr lang="zh-CN" altLang="en-US" sz="2399" b="1" dirty="0">
                <a:solidFill>
                  <a:srgbClr val="0070C0"/>
                </a:solidFill>
                <a:latin typeface="楷体" panose="02010609060101010101" pitchFamily="49" charset="-122"/>
                <a:ea typeface="楷体" panose="02010609060101010101" pitchFamily="49" charset="-122"/>
              </a:rPr>
              <a:t>学习内容的多元</a:t>
            </a:r>
            <a:r>
              <a:rPr lang="zh-CN" altLang="en-US" sz="2399" b="1" dirty="0" smtClean="0">
                <a:solidFill>
                  <a:srgbClr val="0070C0"/>
                </a:solidFill>
                <a:latin typeface="楷体" panose="02010609060101010101" pitchFamily="49" charset="-122"/>
                <a:ea typeface="楷体" panose="02010609060101010101" pitchFamily="49" charset="-122"/>
              </a:rPr>
              <a:t>格式</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Tree>
    <p:extLst>
      <p:ext uri="{BB962C8B-B14F-4D97-AF65-F5344CB8AC3E}">
        <p14:creationId xmlns:p14="http://schemas.microsoft.com/office/powerpoint/2010/main" val="3835407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a:solidFill>
                  <a:srgbClr val="0070C0"/>
                </a:solidFill>
                <a:latin typeface="楷体" panose="02010609060101010101" pitchFamily="49" charset="-122"/>
                <a:ea typeface="楷体" panose="02010609060101010101" pitchFamily="49" charset="-122"/>
              </a:rPr>
              <a:t>5.</a:t>
            </a:r>
            <a:r>
              <a:rPr lang="zh-CN" altLang="en-US" sz="2399" b="1" dirty="0">
                <a:solidFill>
                  <a:srgbClr val="0070C0"/>
                </a:solidFill>
                <a:latin typeface="楷体" panose="02010609060101010101" pitchFamily="49" charset="-122"/>
                <a:ea typeface="楷体" panose="02010609060101010101" pitchFamily="49" charset="-122"/>
              </a:rPr>
              <a:t>学习内容的多元格式</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3" name="图片 2"/>
          <p:cNvPicPr>
            <a:picLocks noChangeAspect="1"/>
          </p:cNvPicPr>
          <p:nvPr/>
        </p:nvPicPr>
        <p:blipFill>
          <a:blip r:embed="rId4"/>
          <a:stretch>
            <a:fillRect/>
          </a:stretch>
        </p:blipFill>
        <p:spPr>
          <a:xfrm>
            <a:off x="323528" y="1134455"/>
            <a:ext cx="4098709" cy="2654585"/>
          </a:xfrm>
          <a:prstGeom prst="rect">
            <a:avLst/>
          </a:prstGeom>
          <a:ln>
            <a:solidFill>
              <a:schemeClr val="tx1"/>
            </a:solidFill>
          </a:ln>
        </p:spPr>
      </p:pic>
      <p:pic>
        <p:nvPicPr>
          <p:cNvPr id="9" name="图片 8"/>
          <p:cNvPicPr>
            <a:picLocks noChangeAspect="1"/>
          </p:cNvPicPr>
          <p:nvPr/>
        </p:nvPicPr>
        <p:blipFill>
          <a:blip r:embed="rId5"/>
          <a:stretch>
            <a:fillRect/>
          </a:stretch>
        </p:blipFill>
        <p:spPr>
          <a:xfrm>
            <a:off x="4644008" y="1508276"/>
            <a:ext cx="4386334" cy="1992732"/>
          </a:xfrm>
          <a:prstGeom prst="rect">
            <a:avLst/>
          </a:prstGeom>
        </p:spPr>
      </p:pic>
      <p:pic>
        <p:nvPicPr>
          <p:cNvPr id="10" name="图片 9"/>
          <p:cNvPicPr>
            <a:picLocks noChangeAspect="1"/>
          </p:cNvPicPr>
          <p:nvPr/>
        </p:nvPicPr>
        <p:blipFill>
          <a:blip r:embed="rId6"/>
          <a:stretch>
            <a:fillRect/>
          </a:stretch>
        </p:blipFill>
        <p:spPr>
          <a:xfrm>
            <a:off x="251520" y="3919083"/>
            <a:ext cx="4413178" cy="2822285"/>
          </a:xfrm>
          <a:prstGeom prst="rect">
            <a:avLst/>
          </a:prstGeom>
        </p:spPr>
      </p:pic>
      <p:pic>
        <p:nvPicPr>
          <p:cNvPr id="11" name="图片 10"/>
          <p:cNvPicPr>
            <a:picLocks noChangeAspect="1"/>
          </p:cNvPicPr>
          <p:nvPr/>
        </p:nvPicPr>
        <p:blipFill>
          <a:blip r:embed="rId7"/>
          <a:stretch>
            <a:fillRect/>
          </a:stretch>
        </p:blipFill>
        <p:spPr>
          <a:xfrm>
            <a:off x="4788024" y="3919083"/>
            <a:ext cx="4266728" cy="2658893"/>
          </a:xfrm>
          <a:prstGeom prst="rect">
            <a:avLst/>
          </a:prstGeom>
        </p:spPr>
      </p:pic>
    </p:spTree>
    <p:extLst>
      <p:ext uri="{BB962C8B-B14F-4D97-AF65-F5344CB8AC3E}">
        <p14:creationId xmlns:p14="http://schemas.microsoft.com/office/powerpoint/2010/main" val="1038234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a:solidFill>
                  <a:srgbClr val="0070C0"/>
                </a:solidFill>
                <a:latin typeface="楷体" panose="02010609060101010101" pitchFamily="49" charset="-122"/>
                <a:ea typeface="楷体" panose="02010609060101010101" pitchFamily="49" charset="-122"/>
              </a:rPr>
              <a:t>5.</a:t>
            </a:r>
            <a:r>
              <a:rPr lang="zh-CN" altLang="en-US" sz="2399" b="1" dirty="0">
                <a:solidFill>
                  <a:srgbClr val="0070C0"/>
                </a:solidFill>
                <a:latin typeface="楷体" panose="02010609060101010101" pitchFamily="49" charset="-122"/>
                <a:ea typeface="楷体" panose="02010609060101010101" pitchFamily="49" charset="-122"/>
              </a:rPr>
              <a:t>学习内容的多元格式</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9" name="图片 8"/>
          <p:cNvPicPr>
            <a:picLocks noChangeAspect="1"/>
          </p:cNvPicPr>
          <p:nvPr/>
        </p:nvPicPr>
        <p:blipFill>
          <a:blip r:embed="rId4"/>
          <a:stretch>
            <a:fillRect/>
          </a:stretch>
        </p:blipFill>
        <p:spPr>
          <a:xfrm>
            <a:off x="172147" y="1159603"/>
            <a:ext cx="4224385" cy="2629437"/>
          </a:xfrm>
          <a:prstGeom prst="rect">
            <a:avLst/>
          </a:prstGeom>
        </p:spPr>
      </p:pic>
      <p:pic>
        <p:nvPicPr>
          <p:cNvPr id="10" name="图片 9"/>
          <p:cNvPicPr>
            <a:picLocks noChangeAspect="1"/>
          </p:cNvPicPr>
          <p:nvPr/>
        </p:nvPicPr>
        <p:blipFill>
          <a:blip r:embed="rId5"/>
          <a:stretch>
            <a:fillRect/>
          </a:stretch>
        </p:blipFill>
        <p:spPr>
          <a:xfrm>
            <a:off x="4572000" y="1123988"/>
            <a:ext cx="4464496" cy="2838610"/>
          </a:xfrm>
          <a:prstGeom prst="rect">
            <a:avLst/>
          </a:prstGeom>
          <a:ln>
            <a:solidFill>
              <a:schemeClr val="tx1"/>
            </a:solidFill>
          </a:ln>
        </p:spPr>
      </p:pic>
      <p:pic>
        <p:nvPicPr>
          <p:cNvPr id="11" name="图片 10"/>
          <p:cNvPicPr>
            <a:picLocks noChangeAspect="1"/>
          </p:cNvPicPr>
          <p:nvPr/>
        </p:nvPicPr>
        <p:blipFill>
          <a:blip r:embed="rId6"/>
          <a:stretch>
            <a:fillRect/>
          </a:stretch>
        </p:blipFill>
        <p:spPr>
          <a:xfrm>
            <a:off x="2502" y="4223229"/>
            <a:ext cx="4394030" cy="2634771"/>
          </a:xfrm>
          <a:prstGeom prst="rect">
            <a:avLst/>
          </a:prstGeom>
        </p:spPr>
      </p:pic>
      <p:pic>
        <p:nvPicPr>
          <p:cNvPr id="12" name="图片 11"/>
          <p:cNvPicPr>
            <a:picLocks noChangeAspect="1"/>
          </p:cNvPicPr>
          <p:nvPr/>
        </p:nvPicPr>
        <p:blipFill>
          <a:blip r:embed="rId7"/>
          <a:stretch>
            <a:fillRect/>
          </a:stretch>
        </p:blipFill>
        <p:spPr>
          <a:xfrm>
            <a:off x="4545738" y="4090209"/>
            <a:ext cx="4490758" cy="2579151"/>
          </a:xfrm>
          <a:prstGeom prst="rect">
            <a:avLst/>
          </a:prstGeom>
        </p:spPr>
      </p:pic>
    </p:spTree>
    <p:extLst>
      <p:ext uri="{BB962C8B-B14F-4D97-AF65-F5344CB8AC3E}">
        <p14:creationId xmlns:p14="http://schemas.microsoft.com/office/powerpoint/2010/main" val="19811558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6.</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学习评价可视化</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pic>
        <p:nvPicPr>
          <p:cNvPr id="2" name="图片 1"/>
          <p:cNvPicPr>
            <a:picLocks noChangeAspect="1"/>
          </p:cNvPicPr>
          <p:nvPr/>
        </p:nvPicPr>
        <p:blipFill>
          <a:blip r:embed="rId4"/>
          <a:stretch>
            <a:fillRect/>
          </a:stretch>
        </p:blipFill>
        <p:spPr>
          <a:xfrm>
            <a:off x="251520" y="1123988"/>
            <a:ext cx="4309811" cy="3014366"/>
          </a:xfrm>
          <a:prstGeom prst="rect">
            <a:avLst/>
          </a:prstGeom>
        </p:spPr>
      </p:pic>
      <p:pic>
        <p:nvPicPr>
          <p:cNvPr id="9" name="图片 8"/>
          <p:cNvPicPr>
            <a:picLocks noChangeAspect="1"/>
          </p:cNvPicPr>
          <p:nvPr/>
        </p:nvPicPr>
        <p:blipFill>
          <a:blip r:embed="rId5"/>
          <a:stretch>
            <a:fillRect/>
          </a:stretch>
        </p:blipFill>
        <p:spPr>
          <a:xfrm>
            <a:off x="4716016" y="1315363"/>
            <a:ext cx="4093787" cy="2712328"/>
          </a:xfrm>
          <a:prstGeom prst="rect">
            <a:avLst/>
          </a:prstGeom>
        </p:spPr>
      </p:pic>
      <p:pic>
        <p:nvPicPr>
          <p:cNvPr id="10" name="图片 9"/>
          <p:cNvPicPr>
            <a:picLocks noChangeAspect="1"/>
          </p:cNvPicPr>
          <p:nvPr/>
        </p:nvPicPr>
        <p:blipFill>
          <a:blip r:embed="rId6"/>
          <a:stretch>
            <a:fillRect/>
          </a:stretch>
        </p:blipFill>
        <p:spPr>
          <a:xfrm>
            <a:off x="136177" y="4437112"/>
            <a:ext cx="4691063" cy="2171700"/>
          </a:xfrm>
          <a:prstGeom prst="rect">
            <a:avLst/>
          </a:prstGeom>
        </p:spPr>
      </p:pic>
      <p:pic>
        <p:nvPicPr>
          <p:cNvPr id="11" name="图片 10"/>
          <p:cNvPicPr>
            <a:picLocks noChangeAspect="1"/>
          </p:cNvPicPr>
          <p:nvPr/>
        </p:nvPicPr>
        <p:blipFill>
          <a:blip r:embed="rId7"/>
          <a:stretch>
            <a:fillRect/>
          </a:stretch>
        </p:blipFill>
        <p:spPr>
          <a:xfrm>
            <a:off x="4966200" y="4403122"/>
            <a:ext cx="3849216" cy="2239680"/>
          </a:xfrm>
          <a:prstGeom prst="rect">
            <a:avLst/>
          </a:prstGeom>
        </p:spPr>
      </p:pic>
    </p:spTree>
    <p:extLst>
      <p:ext uri="{BB962C8B-B14F-4D97-AF65-F5344CB8AC3E}">
        <p14:creationId xmlns:p14="http://schemas.microsoft.com/office/powerpoint/2010/main" val="2393860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11253" y="107332"/>
            <a:ext cx="8165203" cy="6715125"/>
          </a:xfrm>
          <a:prstGeom prst="rect">
            <a:avLst/>
          </a:prstGeom>
        </p:spPr>
      </p:pic>
      <p:grpSp>
        <p:nvGrpSpPr>
          <p:cNvPr id="36" name="组合 35"/>
          <p:cNvGrpSpPr/>
          <p:nvPr/>
        </p:nvGrpSpPr>
        <p:grpSpPr>
          <a:xfrm>
            <a:off x="864368" y="3861048"/>
            <a:ext cx="2843536" cy="720080"/>
            <a:chOff x="864368" y="3861048"/>
            <a:chExt cx="2843536" cy="720080"/>
          </a:xfrm>
        </p:grpSpPr>
        <p:grpSp>
          <p:nvGrpSpPr>
            <p:cNvPr id="5" name="组合 4"/>
            <p:cNvGrpSpPr/>
            <p:nvPr/>
          </p:nvGrpSpPr>
          <p:grpSpPr>
            <a:xfrm>
              <a:off x="864368" y="3861048"/>
              <a:ext cx="1368152" cy="720080"/>
              <a:chOff x="3618484" y="417724"/>
              <a:chExt cx="1650287" cy="959048"/>
            </a:xfrm>
          </p:grpSpPr>
          <p:sp>
            <p:nvSpPr>
              <p:cNvPr id="7" name="椭圆 6"/>
              <p:cNvSpPr/>
              <p:nvPr/>
            </p:nvSpPr>
            <p:spPr>
              <a:xfrm>
                <a:off x="4166954" y="440668"/>
                <a:ext cx="297033" cy="216024"/>
              </a:xfrm>
              <a:prstGeom prst="ellipse">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01311" y="823188"/>
                <a:ext cx="310649" cy="196957"/>
              </a:xfrm>
              <a:prstGeom prst="ellipse">
                <a:avLst/>
              </a:prstGeom>
              <a:ln>
                <a:noFill/>
              </a:ln>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619876" y="765847"/>
                <a:ext cx="235260" cy="215446"/>
              </a:xfrm>
              <a:prstGeom prst="ellipse">
                <a:avLst/>
              </a:prstGeom>
              <a:solidFill>
                <a:srgbClr val="FFC000"/>
              </a:solidFill>
              <a:ln>
                <a:no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35968" y="1160748"/>
                <a:ext cx="247528" cy="216024"/>
              </a:xfrm>
              <a:prstGeom prst="ellipse">
                <a:avLst/>
              </a:prstGeom>
              <a:solidFill>
                <a:srgbClr val="92D050"/>
              </a:solidFill>
              <a:ln>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618484" y="1160748"/>
                <a:ext cx="235260" cy="215446"/>
              </a:xfrm>
              <a:prstGeom prst="ellipse">
                <a:avLst/>
              </a:prstGeom>
              <a:solidFill>
                <a:srgbClr val="7030A0"/>
              </a:solidFill>
              <a:ln>
                <a:noFill/>
              </a:ln>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37016" y="1133693"/>
                <a:ext cx="235260" cy="215446"/>
              </a:xfrm>
              <a:prstGeom prst="ellipse">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37506" y="417724"/>
                <a:ext cx="297033" cy="216024"/>
              </a:xfrm>
              <a:prstGeom prst="ellipse">
                <a:avLst/>
              </a:prstGeom>
              <a:solidFill>
                <a:schemeClr val="accent2"/>
              </a:solidFill>
              <a:ln>
                <a:no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971738" y="765269"/>
                <a:ext cx="297033" cy="216024"/>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7" idx="3"/>
                <a:endCxn id="8" idx="0"/>
              </p:cNvCxnSpPr>
              <p:nvPr/>
            </p:nvCxnSpPr>
            <p:spPr>
              <a:xfrm flipH="1">
                <a:off x="4056636" y="625056"/>
                <a:ext cx="153817" cy="198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3"/>
                <a:endCxn id="11" idx="7"/>
              </p:cNvCxnSpPr>
              <p:nvPr/>
            </p:nvCxnSpPr>
            <p:spPr>
              <a:xfrm flipH="1">
                <a:off x="3819291" y="991301"/>
                <a:ext cx="127513" cy="200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5"/>
                <a:endCxn id="10" idx="0"/>
              </p:cNvCxnSpPr>
              <p:nvPr/>
            </p:nvCxnSpPr>
            <p:spPr>
              <a:xfrm>
                <a:off x="4166467" y="991301"/>
                <a:ext cx="93265" cy="169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7" idx="6"/>
                <a:endCxn id="9" idx="0"/>
              </p:cNvCxnSpPr>
              <p:nvPr/>
            </p:nvCxnSpPr>
            <p:spPr>
              <a:xfrm>
                <a:off x="4463987" y="548680"/>
                <a:ext cx="273519" cy="217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4"/>
                <a:endCxn id="12" idx="0"/>
              </p:cNvCxnSpPr>
              <p:nvPr/>
            </p:nvCxnSpPr>
            <p:spPr>
              <a:xfrm flipH="1">
                <a:off x="4654646" y="981293"/>
                <a:ext cx="8286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6"/>
                <a:endCxn id="14" idx="2"/>
              </p:cNvCxnSpPr>
              <p:nvPr/>
            </p:nvCxnSpPr>
            <p:spPr>
              <a:xfrm flipV="1">
                <a:off x="4855136" y="873281"/>
                <a:ext cx="116602" cy="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4" idx="0"/>
              </p:cNvCxnSpPr>
              <p:nvPr/>
            </p:nvCxnSpPr>
            <p:spPr>
              <a:xfrm flipH="1" flipV="1">
                <a:off x="4971738" y="548680"/>
                <a:ext cx="148517" cy="216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2"/>
                <a:endCxn id="7" idx="7"/>
              </p:cNvCxnSpPr>
              <p:nvPr/>
            </p:nvCxnSpPr>
            <p:spPr>
              <a:xfrm flipH="1" flipV="1">
                <a:off x="4420488" y="472304"/>
                <a:ext cx="317018" cy="53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6"/>
                <a:endCxn id="12" idx="1"/>
              </p:cNvCxnSpPr>
              <p:nvPr/>
            </p:nvCxnSpPr>
            <p:spPr>
              <a:xfrm>
                <a:off x="4211960" y="921667"/>
                <a:ext cx="359509" cy="24357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 name="直接箭头连接符 32"/>
            <p:cNvCxnSpPr/>
            <p:nvPr/>
          </p:nvCxnSpPr>
          <p:spPr>
            <a:xfrm flipH="1">
              <a:off x="2699792" y="4313363"/>
              <a:ext cx="1008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251520" y="4967304"/>
            <a:ext cx="3523019" cy="712106"/>
            <a:chOff x="251520" y="4967304"/>
            <a:chExt cx="3523019" cy="712106"/>
          </a:xfrm>
        </p:grpSpPr>
        <p:pic>
          <p:nvPicPr>
            <p:cNvPr id="25" name="图片 24"/>
            <p:cNvPicPr>
              <a:picLocks noChangeAspect="1"/>
            </p:cNvPicPr>
            <p:nvPr/>
          </p:nvPicPr>
          <p:blipFill>
            <a:blip r:embed="rId4"/>
            <a:stretch>
              <a:fillRect/>
            </a:stretch>
          </p:blipFill>
          <p:spPr>
            <a:xfrm>
              <a:off x="251520" y="4967304"/>
              <a:ext cx="2805820" cy="712106"/>
            </a:xfrm>
            <a:prstGeom prst="rect">
              <a:avLst/>
            </a:prstGeom>
          </p:spPr>
        </p:pic>
        <p:cxnSp>
          <p:nvCxnSpPr>
            <p:cNvPr id="34" name="直接箭头连接符 33"/>
            <p:cNvCxnSpPr/>
            <p:nvPr/>
          </p:nvCxnSpPr>
          <p:spPr>
            <a:xfrm flipH="1">
              <a:off x="2766427" y="5373216"/>
              <a:ext cx="1008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864368" y="6026040"/>
            <a:ext cx="2910171" cy="725858"/>
            <a:chOff x="864368" y="6026040"/>
            <a:chExt cx="2910171" cy="725858"/>
          </a:xfrm>
        </p:grpSpPr>
        <p:pic>
          <p:nvPicPr>
            <p:cNvPr id="27" name="Picture 5" descr="C:\Users\Cammy\AppData\Local\Microsoft\Windows\Temporary Internet Files\Content.IE5\KXBNALBK\MC90035196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734" y="6026040"/>
              <a:ext cx="1008693" cy="7258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Cammy\AppData\Local\Microsoft\Windows\Temporary Internet Files\Content.IE5\EJZ27CQK\MP900402268[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368" y="6166990"/>
              <a:ext cx="792464" cy="5849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p:cNvCxnSpPr/>
            <p:nvPr/>
          </p:nvCxnSpPr>
          <p:spPr>
            <a:xfrm flipH="1">
              <a:off x="2766427" y="6453336"/>
              <a:ext cx="1008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31"/>
          <p:cNvSpPr>
            <a:spLocks noChangeArrowheads="1"/>
          </p:cNvSpPr>
          <p:nvPr/>
        </p:nvSpPr>
        <p:spPr bwMode="auto">
          <a:xfrm>
            <a:off x="0" y="988488"/>
            <a:ext cx="9144000" cy="135500"/>
          </a:xfrm>
          <a:prstGeom prst="rect">
            <a:avLst/>
          </a:prstGeom>
          <a:solidFill>
            <a:srgbClr val="3F95D2"/>
          </a:solidFill>
          <a:ln>
            <a:noFill/>
          </a:ln>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endParaRPr lang="zh-CN" altLang="zh-CN" smtClean="0">
              <a:solidFill>
                <a:srgbClr val="FFFFFF"/>
              </a:solidFill>
              <a:latin typeface="宋体" pitchFamily="2" charset="-122"/>
              <a:sym typeface="宋体" pitchFamily="2" charset="-122"/>
            </a:endParaRPr>
          </a:p>
        </p:txBody>
      </p:sp>
      <p:pic>
        <p:nvPicPr>
          <p:cNvPr id="7" name="Picture 8" descr="hui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7" y="211107"/>
            <a:ext cx="655437" cy="61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7"/>
          <p:cNvSpPr>
            <a:spLocks noChangeArrowheads="1"/>
          </p:cNvSpPr>
          <p:nvPr/>
        </p:nvSpPr>
        <p:spPr bwMode="auto">
          <a:xfrm>
            <a:off x="971600" y="279112"/>
            <a:ext cx="5290950"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6.</a:t>
            </a:r>
            <a:r>
              <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rPr>
              <a:t>学习评价</a:t>
            </a:r>
            <a:r>
              <a:rPr lang="zh-CN" altLang="en-US" sz="2399" b="1" dirty="0" smtClean="0">
                <a:solidFill>
                  <a:srgbClr val="0070C0"/>
                </a:solidFill>
                <a:latin typeface="楷体" panose="02010609060101010101" pitchFamily="49" charset="-122"/>
                <a:ea typeface="楷体" panose="02010609060101010101" pitchFamily="49" charset="-122"/>
                <a:sym typeface="楷体" panose="02010609060101010101" pitchFamily="49" charset="-122"/>
              </a:rPr>
              <a:t>可视化</a:t>
            </a:r>
            <a:endParaRPr lang="zh-CN" altLang="en-US" sz="2399" b="1" dirty="0">
              <a:solidFill>
                <a:srgbClr val="0070C0"/>
              </a:solidFill>
              <a:latin typeface="楷体" panose="02010609060101010101" pitchFamily="49" charset="-122"/>
              <a:ea typeface="楷体" panose="02010609060101010101" pitchFamily="49" charset="-122"/>
              <a:sym typeface="楷体" panose="02010609060101010101" pitchFamily="49" charset="-122"/>
            </a:endParaRPr>
          </a:p>
        </p:txBody>
      </p:sp>
      <p:sp>
        <p:nvSpPr>
          <p:cNvPr id="10" name="内容占位符 2"/>
          <p:cNvSpPr>
            <a:spLocks noGrp="1"/>
          </p:cNvSpPr>
          <p:nvPr>
            <p:ph idx="1"/>
          </p:nvPr>
        </p:nvSpPr>
        <p:spPr>
          <a:xfrm>
            <a:off x="857250" y="1600200"/>
            <a:ext cx="2728913" cy="4525963"/>
          </a:xfrm>
        </p:spPr>
        <p:txBody>
          <a:bodyPr>
            <a:normAutofit/>
          </a:bodyPr>
          <a:lstStyle/>
          <a:p>
            <a:r>
              <a:rPr lang="zh-CN" altLang="en-US" dirty="0" smtClean="0"/>
              <a:t>学生信息</a:t>
            </a:r>
            <a:endParaRPr lang="en-US" altLang="zh-CN" dirty="0" smtClean="0"/>
          </a:p>
          <a:p>
            <a:r>
              <a:rPr lang="zh-CN" altLang="en-US" dirty="0" smtClean="0"/>
              <a:t>总体评价</a:t>
            </a:r>
            <a:endParaRPr lang="en-US" altLang="zh-CN" dirty="0" smtClean="0"/>
          </a:p>
          <a:p>
            <a:r>
              <a:rPr lang="zh-CN" altLang="en-US" dirty="0" smtClean="0"/>
              <a:t>知识结构</a:t>
            </a:r>
          </a:p>
          <a:p>
            <a:r>
              <a:rPr lang="zh-CN" altLang="en-US" dirty="0" smtClean="0"/>
              <a:t>访问情况</a:t>
            </a:r>
            <a:endParaRPr lang="en-US" altLang="zh-CN" dirty="0" smtClean="0"/>
          </a:p>
          <a:p>
            <a:r>
              <a:rPr lang="zh-CN" altLang="en-US" dirty="0" smtClean="0"/>
              <a:t>学习情况</a:t>
            </a:r>
            <a:endParaRPr lang="en-US" altLang="zh-CN" dirty="0" smtClean="0"/>
          </a:p>
          <a:p>
            <a:r>
              <a:rPr lang="zh-CN" altLang="en-US" dirty="0" smtClean="0"/>
              <a:t>作  品  集</a:t>
            </a:r>
            <a:endParaRPr lang="en-US" altLang="zh-CN" dirty="0" smtClean="0"/>
          </a:p>
          <a:p>
            <a:r>
              <a:rPr lang="zh-CN" altLang="en-US" dirty="0" smtClean="0"/>
              <a:t>自我评价</a:t>
            </a:r>
            <a:endParaRPr lang="en-US" altLang="zh-CN" dirty="0" smtClean="0"/>
          </a:p>
        </p:txBody>
      </p:sp>
      <p:pic>
        <p:nvPicPr>
          <p:cNvPr id="11" name="Picture 2" descr="C:\Documents and Settings\xiao_lv\桌面\report\report.jpg"/>
          <p:cNvPicPr>
            <a:picLocks noChangeAspect="1" noChangeArrowheads="1"/>
          </p:cNvPicPr>
          <p:nvPr/>
        </p:nvPicPr>
        <p:blipFill>
          <a:blip r:embed="rId4">
            <a:extLst>
              <a:ext uri="{28A0092B-C50C-407E-A947-70E740481C1C}">
                <a14:useLocalDpi xmlns:a14="http://schemas.microsoft.com/office/drawing/2010/main" val="0"/>
              </a:ext>
            </a:extLst>
          </a:blip>
          <a:srcRect l="11116" r="11116"/>
          <a:stretch>
            <a:fillRect/>
          </a:stretch>
        </p:blipFill>
        <p:spPr bwMode="auto">
          <a:xfrm>
            <a:off x="4572000" y="1124744"/>
            <a:ext cx="3930724" cy="570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p:cNvCxnSpPr/>
          <p:nvPr/>
        </p:nvCxnSpPr>
        <p:spPr>
          <a:xfrm flipV="1">
            <a:off x="3000375" y="1357313"/>
            <a:ext cx="1500188" cy="6429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直接箭头连接符 12"/>
          <p:cNvCxnSpPr/>
          <p:nvPr/>
        </p:nvCxnSpPr>
        <p:spPr>
          <a:xfrm flipV="1">
            <a:off x="3000375" y="2000250"/>
            <a:ext cx="1500188" cy="4286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直接箭头连接符 13"/>
          <p:cNvCxnSpPr/>
          <p:nvPr/>
        </p:nvCxnSpPr>
        <p:spPr>
          <a:xfrm flipV="1">
            <a:off x="3000375" y="2786063"/>
            <a:ext cx="1357313" cy="2857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直接箭头连接符 14"/>
          <p:cNvCxnSpPr/>
          <p:nvPr/>
        </p:nvCxnSpPr>
        <p:spPr>
          <a:xfrm>
            <a:off x="3000375" y="3643313"/>
            <a:ext cx="1457325" cy="2746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直接箭头连接符 15"/>
          <p:cNvCxnSpPr/>
          <p:nvPr/>
        </p:nvCxnSpPr>
        <p:spPr>
          <a:xfrm>
            <a:off x="2928938" y="4286250"/>
            <a:ext cx="1500187" cy="5715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直接箭头连接符 16"/>
          <p:cNvCxnSpPr/>
          <p:nvPr/>
        </p:nvCxnSpPr>
        <p:spPr>
          <a:xfrm>
            <a:off x="2928938" y="4857750"/>
            <a:ext cx="1571625" cy="9286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直接箭头连接符 17"/>
          <p:cNvCxnSpPr/>
          <p:nvPr/>
        </p:nvCxnSpPr>
        <p:spPr>
          <a:xfrm>
            <a:off x="3000375" y="5429250"/>
            <a:ext cx="1500188" cy="10001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9" name="图片 18"/>
          <p:cNvPicPr>
            <a:picLocks noChangeAspect="1"/>
          </p:cNvPicPr>
          <p:nvPr/>
        </p:nvPicPr>
        <p:blipFill>
          <a:blip r:embed="rId5"/>
          <a:stretch>
            <a:fillRect/>
          </a:stretch>
        </p:blipFill>
        <p:spPr>
          <a:xfrm>
            <a:off x="1043608" y="1196751"/>
            <a:ext cx="7459116" cy="57128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2870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187624" y="2348880"/>
            <a:ext cx="6912768" cy="936104"/>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4400" dirty="0">
                <a:solidFill>
                  <a:schemeClr val="tx1"/>
                </a:solidFill>
                <a:latin typeface="微软雅黑" panose="020B0503020204020204" pitchFamily="34" charset="-122"/>
                <a:ea typeface="微软雅黑" panose="020B0503020204020204" pitchFamily="34" charset="-122"/>
              </a:rPr>
              <a:t>四</a:t>
            </a:r>
            <a:r>
              <a:rPr lang="zh-CN" altLang="en-US" sz="4400" dirty="0" smtClean="0">
                <a:solidFill>
                  <a:schemeClr val="tx1"/>
                </a:solidFill>
                <a:latin typeface="微软雅黑" panose="020B0503020204020204" pitchFamily="34" charset="-122"/>
                <a:ea typeface="微软雅黑" panose="020B0503020204020204" pitchFamily="34" charset="-122"/>
              </a:rPr>
              <a:t>、远程协同工具</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8649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566936"/>
          </a:xfrm>
        </p:spPr>
        <p:txBody>
          <a:bodyPr>
            <a:normAutofit/>
          </a:bodyPr>
          <a:lstStyle/>
          <a:p>
            <a:pPr algn="l"/>
            <a:r>
              <a:rPr lang="zh-CN" altLang="en-US" sz="2399" b="1" dirty="0" smtClean="0">
                <a:solidFill>
                  <a:srgbClr val="0070C0"/>
                </a:solidFill>
                <a:latin typeface="楷体" panose="02010609060101010101" pitchFamily="49" charset="-122"/>
                <a:ea typeface="楷体" panose="02010609060101010101" pitchFamily="49" charset="-122"/>
                <a:cs typeface="+mn-cs"/>
              </a:rPr>
              <a:t>应用场景</a:t>
            </a:r>
            <a:endParaRPr lang="zh-CN" altLang="en-US" sz="2399" b="1" dirty="0">
              <a:solidFill>
                <a:srgbClr val="0070C0"/>
              </a:solidFill>
              <a:latin typeface="楷体" panose="02010609060101010101" pitchFamily="49" charset="-122"/>
              <a:ea typeface="楷体" panose="02010609060101010101" pitchFamily="49" charset="-122"/>
              <a:cs typeface="+mn-cs"/>
            </a:endParaRPr>
          </a:p>
        </p:txBody>
      </p:sp>
      <p:sp>
        <p:nvSpPr>
          <p:cNvPr id="3" name="内容占位符 2"/>
          <p:cNvSpPr>
            <a:spLocks noGrp="1"/>
          </p:cNvSpPr>
          <p:nvPr>
            <p:ph idx="1"/>
          </p:nvPr>
        </p:nvSpPr>
        <p:spPr>
          <a:xfrm>
            <a:off x="2843808" y="1644253"/>
            <a:ext cx="2937753" cy="480597"/>
          </a:xfrm>
        </p:spPr>
        <p:txBody>
          <a:bodyPr>
            <a:noAutofit/>
          </a:bodyPr>
          <a:lstStyle/>
          <a:p>
            <a:pPr marL="0" indent="0">
              <a:buNone/>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网络协同备课</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2852660" y="4149963"/>
            <a:ext cx="3015484" cy="461665"/>
          </a:xfrm>
          <a:prstGeom prst="rect">
            <a:avLst/>
          </a:prstGeom>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在线</a:t>
            </a:r>
            <a:r>
              <a:rPr lang="zh-CN" altLang="en-US" sz="2400" dirty="0">
                <a:latin typeface="微软雅黑" panose="020B0503020204020204" pitchFamily="34" charset="-122"/>
                <a:ea typeface="微软雅黑" panose="020B0503020204020204" pitchFamily="34" charset="-122"/>
              </a:rPr>
              <a:t>授课与</a:t>
            </a:r>
            <a:r>
              <a:rPr lang="zh-CN" altLang="en-US" sz="2400" dirty="0" smtClean="0">
                <a:latin typeface="微软雅黑" panose="020B0503020204020204" pitchFamily="34" charset="-122"/>
                <a:ea typeface="微软雅黑" panose="020B0503020204020204" pitchFamily="34" charset="-122"/>
              </a:rPr>
              <a:t>学习</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2843808" y="2782694"/>
            <a:ext cx="2376264" cy="461665"/>
          </a:xfrm>
          <a:prstGeom prst="rect">
            <a:avLst/>
          </a:prstGeom>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区域协同教研</a:t>
            </a:r>
            <a:endParaRPr lang="en-US" altLang="zh-CN" sz="2400" dirty="0">
              <a:latin typeface="微软雅黑" panose="020B0503020204020204" pitchFamily="34" charset="-122"/>
              <a:ea typeface="微软雅黑" panose="020B0503020204020204" pitchFamily="34" charset="-122"/>
            </a:endParaRPr>
          </a:p>
        </p:txBody>
      </p:sp>
      <p:sp>
        <p:nvSpPr>
          <p:cNvPr id="7" name="矩形 6"/>
          <p:cNvSpPr/>
          <p:nvPr/>
        </p:nvSpPr>
        <p:spPr>
          <a:xfrm>
            <a:off x="2905200" y="5517232"/>
            <a:ext cx="1827307" cy="461665"/>
          </a:xfrm>
          <a:prstGeom prst="rect">
            <a:avLst/>
          </a:prstGeom>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网络</a:t>
            </a:r>
            <a:r>
              <a:rPr lang="zh-CN" altLang="en-US" sz="2400" dirty="0">
                <a:latin typeface="微软雅黑" panose="020B0503020204020204" pitchFamily="34" charset="-122"/>
                <a:ea typeface="微软雅黑" panose="020B0503020204020204" pitchFamily="34" charset="-122"/>
              </a:rPr>
              <a:t>会议</a:t>
            </a:r>
          </a:p>
        </p:txBody>
      </p:sp>
      <p:pic>
        <p:nvPicPr>
          <p:cNvPr id="8" name="Picture 20" descr="participant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8683" y="5152359"/>
            <a:ext cx="2115707" cy="119141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1310827"/>
            <a:ext cx="1147451" cy="114745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2891" y="2591149"/>
            <a:ext cx="2577253" cy="878609"/>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670" y="3783741"/>
            <a:ext cx="1219200" cy="1219200"/>
          </a:xfrm>
          <a:prstGeom prst="rect">
            <a:avLst/>
          </a:prstGeom>
        </p:spPr>
      </p:pic>
    </p:spTree>
    <p:extLst>
      <p:ext uri="{BB962C8B-B14F-4D97-AF65-F5344CB8AC3E}">
        <p14:creationId xmlns:p14="http://schemas.microsoft.com/office/powerpoint/2010/main" val="27007297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566936"/>
          </a:xfrm>
        </p:spPr>
        <p:txBody>
          <a:bodyPr>
            <a:normAutofit/>
          </a:bodyPr>
          <a:lstStyle/>
          <a:p>
            <a:pPr algn="l"/>
            <a:r>
              <a:rPr lang="zh-CN" altLang="en-US" sz="2399" b="1" dirty="0" smtClean="0">
                <a:solidFill>
                  <a:srgbClr val="0070C0"/>
                </a:solidFill>
                <a:latin typeface="楷体" panose="02010609060101010101" pitchFamily="49" charset="-122"/>
                <a:ea typeface="楷体" panose="02010609060101010101" pitchFamily="49" charset="-122"/>
                <a:cs typeface="+mn-cs"/>
              </a:rPr>
              <a:t>远程协同工具需要具备的功能</a:t>
            </a:r>
            <a:endParaRPr lang="zh-CN" altLang="en-US" sz="2399" b="1" dirty="0">
              <a:solidFill>
                <a:srgbClr val="0070C0"/>
              </a:solidFill>
              <a:latin typeface="楷体" panose="02010609060101010101" pitchFamily="49" charset="-122"/>
              <a:ea typeface="楷体" panose="02010609060101010101" pitchFamily="49" charset="-122"/>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628800"/>
            <a:ext cx="2362200" cy="2362200"/>
          </a:xfrm>
          <a:prstGeom prst="rect">
            <a:avLst/>
          </a:prstGeom>
        </p:spPr>
      </p:pic>
      <p:sp>
        <p:nvSpPr>
          <p:cNvPr id="13" name="矩形 12"/>
          <p:cNvSpPr/>
          <p:nvPr/>
        </p:nvSpPr>
        <p:spPr>
          <a:xfrm>
            <a:off x="4139952" y="2579067"/>
            <a:ext cx="4366452"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WebEx Meeting </a:t>
            </a:r>
            <a:r>
              <a:rPr lang="en-US" altLang="zh-CN" sz="2400" b="1" dirty="0" smtClean="0">
                <a:latin typeface="微软雅黑" panose="020B0503020204020204" pitchFamily="34" charset="-122"/>
                <a:ea typeface="微软雅黑" panose="020B0503020204020204" pitchFamily="34" charset="-122"/>
              </a:rPr>
              <a:t>Center</a:t>
            </a:r>
            <a:r>
              <a:rPr lang="zh-CN" altLang="en-US" sz="2400" b="1" dirty="0" smtClean="0">
                <a:latin typeface="微软雅黑" panose="020B0503020204020204" pitchFamily="34" charset="-122"/>
                <a:ea typeface="微软雅黑" panose="020B0503020204020204" pitchFamily="34" charset="-122"/>
              </a:rPr>
              <a:t>工具</a:t>
            </a:r>
            <a:endParaRPr lang="zh-CN" altLang="en-US" sz="2400" dirty="0">
              <a:latin typeface="微软雅黑" panose="020B0503020204020204" pitchFamily="34" charset="-122"/>
              <a:ea typeface="微软雅黑" panose="020B0503020204020204" pitchFamily="34" charset="-122"/>
            </a:endParaRPr>
          </a:p>
        </p:txBody>
      </p:sp>
      <p:sp>
        <p:nvSpPr>
          <p:cNvPr id="14" name="矩形 13"/>
          <p:cNvSpPr/>
          <p:nvPr/>
        </p:nvSpPr>
        <p:spPr>
          <a:xfrm>
            <a:off x="4331866" y="5162674"/>
            <a:ext cx="2005677" cy="461665"/>
          </a:xfrm>
          <a:prstGeom prst="rect">
            <a:avLst/>
          </a:prstGeom>
        </p:spPr>
        <p:txBody>
          <a:bodyPr wrap="none">
            <a:spAutoFit/>
          </a:bodyPr>
          <a:lstStyle/>
          <a:p>
            <a:r>
              <a:rPr lang="en-US" altLang="zh-CN" sz="2400" b="1" dirty="0" err="1" smtClean="0">
                <a:latin typeface="微软雅黑" panose="020B0503020204020204" pitchFamily="34" charset="-122"/>
                <a:ea typeface="微软雅黑" panose="020B0503020204020204" pitchFamily="34" charset="-122"/>
              </a:rPr>
              <a:t>JoinNet</a:t>
            </a:r>
            <a:r>
              <a:rPr lang="zh-CN" altLang="en-US" sz="2400" b="1" dirty="0" smtClean="0">
                <a:latin typeface="微软雅黑" panose="020B0503020204020204" pitchFamily="34" charset="-122"/>
                <a:ea typeface="微软雅黑" panose="020B0503020204020204" pitchFamily="34" charset="-122"/>
              </a:rPr>
              <a:t>工具</a:t>
            </a:r>
            <a:endParaRPr lang="zh-CN" altLang="en-US" sz="2400"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4994995"/>
            <a:ext cx="2869286" cy="797024"/>
          </a:xfrm>
          <a:prstGeom prst="rect">
            <a:avLst/>
          </a:prstGeom>
        </p:spPr>
      </p:pic>
    </p:spTree>
    <p:extLst>
      <p:ext uri="{BB962C8B-B14F-4D97-AF65-F5344CB8AC3E}">
        <p14:creationId xmlns:p14="http://schemas.microsoft.com/office/powerpoint/2010/main" val="1779483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209379"/>
            <a:ext cx="5184576" cy="565571"/>
          </a:xfrm>
        </p:spPr>
        <p:txBody>
          <a:bodyPr>
            <a:normAutofit fontScale="90000"/>
          </a:bodyPr>
          <a:lstStyle/>
          <a:p>
            <a:pPr algn="l"/>
            <a:r>
              <a:rPr lang="en-US" altLang="zh-CN" b="1" dirty="0" smtClean="0"/>
              <a:t>WebEx Meeting Center</a:t>
            </a:r>
            <a:endParaRPr lang="zh-CN" altLang="en-US" b="1" dirty="0"/>
          </a:p>
        </p:txBody>
      </p:sp>
      <p:sp>
        <p:nvSpPr>
          <p:cNvPr id="4" name="TextBox 3"/>
          <p:cNvSpPr txBox="1"/>
          <p:nvPr/>
        </p:nvSpPr>
        <p:spPr>
          <a:xfrm>
            <a:off x="44124" y="1178178"/>
            <a:ext cx="4248472" cy="553998"/>
          </a:xfrm>
          <a:prstGeom prst="rect">
            <a:avLst/>
          </a:prstGeom>
          <a:noFill/>
        </p:spPr>
        <p:txBody>
          <a:bodyPr wrap="square" rtlCol="0">
            <a:spAutoFit/>
          </a:bodyPr>
          <a:lstStyle/>
          <a:p>
            <a:pPr>
              <a:lnSpc>
                <a:spcPct val="150000"/>
              </a:lnSpc>
            </a:pPr>
            <a:r>
              <a:rPr lang="en-US" altLang="zh-CN" sz="2000" dirty="0"/>
              <a:t>WebEx</a:t>
            </a:r>
            <a:r>
              <a:rPr lang="zh-CN" altLang="en-US" sz="2000" dirty="0"/>
              <a:t>，基于互联网的“中国移动”</a:t>
            </a:r>
            <a:endParaRPr lang="zh-CN" altLang="en-US" sz="2000" i="1" dirty="0"/>
          </a:p>
        </p:txBody>
      </p:sp>
      <p:pic>
        <p:nvPicPr>
          <p:cNvPr id="6" name="Picture 14" descr="cisco-we-logo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1500" y="241954"/>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2339752" y="1916832"/>
            <a:ext cx="4439169" cy="3402658"/>
            <a:chOff x="903288" y="1331913"/>
            <a:chExt cx="6996112" cy="5362575"/>
          </a:xfrm>
        </p:grpSpPr>
        <p:pic>
          <p:nvPicPr>
            <p:cNvPr id="7" name="Picture 4" descr="app_sampl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8500" y="1331913"/>
              <a:ext cx="7366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oc-samp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8300" y="1331913"/>
              <a:ext cx="838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piecht_sampl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1600" y="1331913"/>
              <a:ext cx="7366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mainMtg_pers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45113" y="2752725"/>
              <a:ext cx="2554287"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mtg_person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3288" y="3565525"/>
              <a:ext cx="2179637"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9"/>
            <p:cNvSpPr>
              <a:spLocks noChangeShapeType="1"/>
            </p:cNvSpPr>
            <p:nvPr/>
          </p:nvSpPr>
          <p:spPr bwMode="auto">
            <a:xfrm flipH="1">
              <a:off x="2400300" y="3781425"/>
              <a:ext cx="2878138" cy="63500"/>
            </a:xfrm>
            <a:prstGeom prst="line">
              <a:avLst/>
            </a:prstGeom>
            <a:noFill/>
            <a:ln w="38100" cap="rnd">
              <a:solidFill>
                <a:srgbClr val="B3B3B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3" name="Picture 10" descr="mtg_person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2625" y="4905375"/>
              <a:ext cx="1911350"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11"/>
            <p:cNvSpPr>
              <a:spLocks noChangeShapeType="1"/>
            </p:cNvSpPr>
            <p:nvPr/>
          </p:nvSpPr>
          <p:spPr bwMode="auto">
            <a:xfrm flipH="1">
              <a:off x="4368800" y="4364038"/>
              <a:ext cx="1008063" cy="1222375"/>
            </a:xfrm>
            <a:prstGeom prst="line">
              <a:avLst/>
            </a:prstGeom>
            <a:noFill/>
            <a:ln w="38100" cap="rnd">
              <a:solidFill>
                <a:srgbClr val="B3B3B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 name="Picture 12" descr="mtg_person1"/>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288" y="1484313"/>
              <a:ext cx="2054225"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13"/>
            <p:cNvSpPr>
              <a:spLocks noChangeShapeType="1"/>
            </p:cNvSpPr>
            <p:nvPr/>
          </p:nvSpPr>
          <p:spPr bwMode="auto">
            <a:xfrm flipH="1" flipV="1">
              <a:off x="3222625" y="2266950"/>
              <a:ext cx="2117725" cy="1058863"/>
            </a:xfrm>
            <a:prstGeom prst="line">
              <a:avLst/>
            </a:prstGeom>
            <a:noFill/>
            <a:ln w="38100" cap="rnd">
              <a:solidFill>
                <a:srgbClr val="B3B3B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4"/>
            <p:cNvSpPr>
              <a:spLocks noChangeShapeType="1"/>
            </p:cNvSpPr>
            <p:nvPr/>
          </p:nvSpPr>
          <p:spPr bwMode="auto">
            <a:xfrm>
              <a:off x="4927600" y="2322513"/>
              <a:ext cx="800100" cy="698500"/>
            </a:xfrm>
            <a:prstGeom prst="line">
              <a:avLst/>
            </a:prstGeom>
            <a:noFill/>
            <a:ln w="104775">
              <a:solidFill>
                <a:schemeClr val="bg2">
                  <a:alpha val="74901"/>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5"/>
            <p:cNvSpPr>
              <a:spLocks noChangeShapeType="1"/>
            </p:cNvSpPr>
            <p:nvPr/>
          </p:nvSpPr>
          <p:spPr bwMode="auto">
            <a:xfrm>
              <a:off x="5829300" y="2386013"/>
              <a:ext cx="50800" cy="546100"/>
            </a:xfrm>
            <a:prstGeom prst="line">
              <a:avLst/>
            </a:prstGeom>
            <a:noFill/>
            <a:ln w="104775">
              <a:solidFill>
                <a:schemeClr val="bg2">
                  <a:alpha val="74901"/>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6"/>
            <p:cNvSpPr>
              <a:spLocks noChangeShapeType="1"/>
            </p:cNvSpPr>
            <p:nvPr/>
          </p:nvSpPr>
          <p:spPr bwMode="auto">
            <a:xfrm flipH="1">
              <a:off x="6096000" y="2220913"/>
              <a:ext cx="330200" cy="609600"/>
            </a:xfrm>
            <a:prstGeom prst="line">
              <a:avLst/>
            </a:prstGeom>
            <a:noFill/>
            <a:ln w="104775">
              <a:solidFill>
                <a:schemeClr val="bg2">
                  <a:alpha val="74901"/>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71664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4398" y="117446"/>
            <a:ext cx="6264696" cy="777725"/>
          </a:xfrm>
        </p:spPr>
        <p:txBody>
          <a:bodyPr/>
          <a:lstStyle/>
          <a:p>
            <a:r>
              <a:rPr lang="en-US" altLang="zh-CN" b="1" dirty="0" smtClean="0"/>
              <a:t>WebEx</a:t>
            </a:r>
            <a:r>
              <a:rPr lang="zh-CN" altLang="en-US" b="1" dirty="0" smtClean="0"/>
              <a:t>能做的事情：数据</a:t>
            </a:r>
            <a:endParaRPr lang="zh-CN" altLang="en-US" dirty="0"/>
          </a:p>
        </p:txBody>
      </p:sp>
      <p:sp>
        <p:nvSpPr>
          <p:cNvPr id="3" name="内容占位符 2"/>
          <p:cNvSpPr>
            <a:spLocks noGrp="1"/>
          </p:cNvSpPr>
          <p:nvPr>
            <p:ph idx="1"/>
          </p:nvPr>
        </p:nvSpPr>
        <p:spPr/>
        <p:txBody>
          <a:bodyPr/>
          <a:lstStyle/>
          <a:p>
            <a:r>
              <a:rPr lang="zh-CN" altLang="en-US" dirty="0" smtClean="0"/>
              <a:t>各种文档</a:t>
            </a:r>
            <a:endParaRPr lang="en-US" altLang="zh-CN" dirty="0" smtClean="0"/>
          </a:p>
          <a:p>
            <a:r>
              <a:rPr lang="zh-CN" altLang="en-US" dirty="0"/>
              <a:t>各种</a:t>
            </a:r>
            <a:r>
              <a:rPr lang="zh-CN" altLang="en-US" dirty="0" smtClean="0"/>
              <a:t>应用程序</a:t>
            </a:r>
            <a:endParaRPr lang="en-US" altLang="zh-CN" dirty="0" smtClean="0"/>
          </a:p>
          <a:p>
            <a:r>
              <a:rPr lang="zh-CN" altLang="en-US" dirty="0"/>
              <a:t>桌面共享</a:t>
            </a:r>
          </a:p>
        </p:txBody>
      </p:sp>
      <p:pic>
        <p:nvPicPr>
          <p:cNvPr id="23" name="Picture 14" descr="cisco-we-logo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9485" y="213780"/>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demo_scree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916832"/>
            <a:ext cx="38481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1"/>
          <p:cNvPicPr>
            <a:picLocks noChangeAspect="1" noChangeArrowheads="1"/>
          </p:cNvPicPr>
          <p:nvPr/>
        </p:nvPicPr>
        <p:blipFill>
          <a:blip r:embed="rId4">
            <a:extLst>
              <a:ext uri="{28A0092B-C50C-407E-A947-70E740481C1C}">
                <a14:useLocalDpi xmlns:a14="http://schemas.microsoft.com/office/drawing/2010/main" val="0"/>
              </a:ext>
            </a:extLst>
          </a:blip>
          <a:srcRect l="65474" t="59787" r="30876" b="34702"/>
          <a:stretch>
            <a:fillRect/>
          </a:stretch>
        </p:blipFill>
        <p:spPr bwMode="auto">
          <a:xfrm>
            <a:off x="4205334" y="3701615"/>
            <a:ext cx="408810" cy="46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 name="Picture 12"/>
          <p:cNvPicPr>
            <a:picLocks noChangeAspect="1" noChangeArrowheads="1"/>
          </p:cNvPicPr>
          <p:nvPr/>
        </p:nvPicPr>
        <p:blipFill>
          <a:blip r:embed="rId5">
            <a:extLst>
              <a:ext uri="{28A0092B-C50C-407E-A947-70E740481C1C}">
                <a14:useLocalDpi xmlns:a14="http://schemas.microsoft.com/office/drawing/2010/main" val="0"/>
              </a:ext>
            </a:extLst>
          </a:blip>
          <a:srcRect l="38654" t="41473" r="57405" b="52734"/>
          <a:stretch>
            <a:fillRect/>
          </a:stretch>
        </p:blipFill>
        <p:spPr bwMode="auto">
          <a:xfrm>
            <a:off x="2051720" y="3698830"/>
            <a:ext cx="433586" cy="47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 name="Picture 13"/>
          <p:cNvPicPr>
            <a:picLocks noChangeAspect="1" noChangeArrowheads="1"/>
          </p:cNvPicPr>
          <p:nvPr/>
        </p:nvPicPr>
        <p:blipFill>
          <a:blip r:embed="rId6">
            <a:extLst>
              <a:ext uri="{28A0092B-C50C-407E-A947-70E740481C1C}">
                <a14:useLocalDpi xmlns:a14="http://schemas.microsoft.com/office/drawing/2010/main" val="0"/>
              </a:ext>
            </a:extLst>
          </a:blip>
          <a:srcRect l="43709" t="13042" r="53255" b="82445"/>
          <a:stretch>
            <a:fillRect/>
          </a:stretch>
        </p:blipFill>
        <p:spPr bwMode="auto">
          <a:xfrm>
            <a:off x="3551000" y="3723167"/>
            <a:ext cx="334481" cy="37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 name="Picture 14"/>
          <p:cNvPicPr>
            <a:picLocks noChangeAspect="1" noChangeArrowheads="1"/>
          </p:cNvPicPr>
          <p:nvPr/>
        </p:nvPicPr>
        <p:blipFill>
          <a:blip r:embed="rId7">
            <a:extLst>
              <a:ext uri="{28A0092B-C50C-407E-A947-70E740481C1C}">
                <a14:useLocalDpi xmlns:a14="http://schemas.microsoft.com/office/drawing/2010/main" val="0"/>
              </a:ext>
            </a:extLst>
          </a:blip>
          <a:srcRect l="50716" t="41953" r="45564" b="53061"/>
          <a:stretch>
            <a:fillRect/>
          </a:stretch>
        </p:blipFill>
        <p:spPr bwMode="auto">
          <a:xfrm>
            <a:off x="3216312" y="4266635"/>
            <a:ext cx="429457" cy="43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 name="Picture 15"/>
          <p:cNvPicPr>
            <a:picLocks noChangeAspect="1" noChangeArrowheads="1"/>
          </p:cNvPicPr>
          <p:nvPr/>
        </p:nvPicPr>
        <p:blipFill>
          <a:blip r:embed="rId8">
            <a:extLst>
              <a:ext uri="{28A0092B-C50C-407E-A947-70E740481C1C}">
                <a14:useLocalDpi xmlns:a14="http://schemas.microsoft.com/office/drawing/2010/main" val="0"/>
              </a:ext>
            </a:extLst>
          </a:blip>
          <a:srcRect l="87511" t="42117" r="9238" b="53082"/>
          <a:stretch>
            <a:fillRect/>
          </a:stretch>
        </p:blipFill>
        <p:spPr bwMode="auto">
          <a:xfrm>
            <a:off x="3986746" y="4244887"/>
            <a:ext cx="386098" cy="42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 name="Picture 18" descr="Quicktime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9589" y="4233327"/>
            <a:ext cx="357192" cy="36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9" descr="PPT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673" y="3711462"/>
            <a:ext cx="443909" cy="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0" descr="excel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364" y="4262652"/>
            <a:ext cx="462492" cy="46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0 0  L 0 -0.33333  E" pathEditMode="relative" ptsTypes="">
                                      <p:cBhvr>
                                        <p:cTn id="10" dur="2000" fill="hold"/>
                                        <p:tgtEl>
                                          <p:spTgt spid="31"/>
                                        </p:tgtEl>
                                        <p:attrNameLst>
                                          <p:attrName>ppt_x</p:attrName>
                                          <p:attrName>ppt_y</p:attrName>
                                        </p:attrNameLst>
                                      </p:cBhvr>
                                    </p:animMotion>
                                  </p:childTnLst>
                                </p:cTn>
                              </p:par>
                              <p:par>
                                <p:cTn id="11" presetID="1" presetClass="exit" presetSubtype="0" fill="hold"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par>
                          <p:cTn id="13" fill="hold">
                            <p:stCondLst>
                              <p:cond delay="2500"/>
                            </p:stCondLst>
                            <p:childTnLst>
                              <p:par>
                                <p:cTn id="14" presetID="0" presetClass="path" presetSubtype="0" accel="50000" decel="50000" fill="hold" nodeType="afterEffect">
                                  <p:stCondLst>
                                    <p:cond delay="0"/>
                                  </p:stCondLst>
                                  <p:childTnLst>
                                    <p:animMotion origin="layout" path="M -1.11111E-6 1.48148E-6 L 0.09028 -0.4463 " pathEditMode="relative" rAng="0" ptsTypes="AA">
                                      <p:cBhvr>
                                        <p:cTn id="15" dur="2000" fill="hold"/>
                                        <p:tgtEl>
                                          <p:spTgt spid="32"/>
                                        </p:tgtEl>
                                        <p:attrNameLst>
                                          <p:attrName>ppt_x</p:attrName>
                                          <p:attrName>ppt_y</p:attrName>
                                        </p:attrNameLst>
                                      </p:cBhvr>
                                      <p:rCtr x="4514" y="-22315"/>
                                    </p:animMotion>
                                  </p:childTnLst>
                                </p:cTn>
                              </p:par>
                              <p:par>
                                <p:cTn id="16" presetID="1" presetClass="exit" presetSubtype="0" fill="hold" nodeType="withEffect">
                                  <p:stCondLst>
                                    <p:cond delay="0"/>
                                  </p:stCondLst>
                                  <p:childTnLst>
                                    <p:set>
                                      <p:cBhvr>
                                        <p:cTn id="17" dur="1" fill="hold">
                                          <p:stCondLst>
                                            <p:cond delay="0"/>
                                          </p:stCondLst>
                                        </p:cTn>
                                        <p:tgtEl>
                                          <p:spTgt spid="32"/>
                                        </p:tgtEl>
                                        <p:attrNameLst>
                                          <p:attrName>style.visibility</p:attrName>
                                        </p:attrNameLst>
                                      </p:cBhvr>
                                      <p:to>
                                        <p:strVal val="hidden"/>
                                      </p:to>
                                    </p:set>
                                  </p:childTnLst>
                                </p:cTn>
                              </p:par>
                            </p:childTnLst>
                          </p:cTn>
                        </p:par>
                        <p:par>
                          <p:cTn id="18" fill="hold">
                            <p:stCondLst>
                              <p:cond delay="4500"/>
                            </p:stCondLst>
                            <p:childTnLst>
                              <p:par>
                                <p:cTn id="19" presetID="0" presetClass="path" presetSubtype="0" accel="50000" decel="50000" fill="hold" nodeType="afterEffect">
                                  <p:stCondLst>
                                    <p:cond delay="0"/>
                                  </p:stCondLst>
                                  <p:childTnLst>
                                    <p:animMotion origin="layout" path="M 3.05556E-6 2.59259E-6 L 3.05556E-6 -0.33148 " pathEditMode="relative" rAng="0" ptsTypes="AA">
                                      <p:cBhvr>
                                        <p:cTn id="20" dur="2000" fill="hold"/>
                                        <p:tgtEl>
                                          <p:spTgt spid="30"/>
                                        </p:tgtEl>
                                        <p:attrNameLst>
                                          <p:attrName>ppt_x</p:attrName>
                                          <p:attrName>ppt_y</p:attrName>
                                        </p:attrNameLst>
                                      </p:cBhvr>
                                      <p:rCtr x="0" y="-16574"/>
                                    </p:animMotion>
                                  </p:childTnLst>
                                </p:cTn>
                              </p:par>
                              <p:par>
                                <p:cTn id="21" presetID="1" presetClass="exit" presetSubtype="0" fill="hold"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782" y="143297"/>
            <a:ext cx="6347048" cy="706090"/>
          </a:xfrm>
        </p:spPr>
        <p:txBody>
          <a:bodyPr>
            <a:normAutofit fontScale="90000"/>
          </a:bodyPr>
          <a:lstStyle/>
          <a:p>
            <a:r>
              <a:rPr lang="en-US" altLang="zh-CN" b="1" dirty="0"/>
              <a:t>WebEx</a:t>
            </a:r>
            <a:r>
              <a:rPr lang="zh-CN" altLang="en-US" b="1" dirty="0"/>
              <a:t>能做的事情</a:t>
            </a:r>
            <a:r>
              <a:rPr lang="zh-CN" altLang="en-US" b="1" dirty="0" smtClean="0"/>
              <a:t>：</a:t>
            </a:r>
            <a:r>
              <a:rPr lang="zh-CN" altLang="en-US" b="1" dirty="0"/>
              <a:t>语音</a:t>
            </a:r>
            <a:endParaRPr lang="zh-CN" altLang="en-US" dirty="0"/>
          </a:p>
        </p:txBody>
      </p:sp>
      <p:sp>
        <p:nvSpPr>
          <p:cNvPr id="3" name="内容占位符 2"/>
          <p:cNvSpPr>
            <a:spLocks noGrp="1"/>
          </p:cNvSpPr>
          <p:nvPr>
            <p:ph idx="1"/>
          </p:nvPr>
        </p:nvSpPr>
        <p:spPr/>
        <p:txBody>
          <a:bodyPr/>
          <a:lstStyle/>
          <a:p>
            <a:r>
              <a:rPr lang="zh-CN" altLang="en-US" b="1" dirty="0" smtClean="0"/>
              <a:t>综合的实时语音</a:t>
            </a:r>
            <a:endParaRPr lang="en-US" altLang="zh-CN" b="1" dirty="0" smtClean="0"/>
          </a:p>
          <a:p>
            <a:pPr marL="0" indent="0">
              <a:buNone/>
            </a:pPr>
            <a:r>
              <a:rPr lang="en-US" altLang="zh-CN" dirty="0"/>
              <a:t> </a:t>
            </a:r>
            <a:r>
              <a:rPr lang="en-US" altLang="zh-CN" dirty="0" smtClean="0"/>
              <a:t>    - </a:t>
            </a:r>
            <a:r>
              <a:rPr lang="zh-CN" altLang="en-US" dirty="0" smtClean="0"/>
              <a:t>电话会议</a:t>
            </a:r>
            <a:endParaRPr lang="en-US" altLang="zh-CN" dirty="0" smtClean="0"/>
          </a:p>
          <a:p>
            <a:pPr marL="0" indent="0">
              <a:buNone/>
            </a:pPr>
            <a:r>
              <a:rPr lang="en-US" altLang="zh-CN" dirty="0"/>
              <a:t> </a:t>
            </a:r>
            <a:r>
              <a:rPr lang="en-US" altLang="zh-CN" dirty="0" smtClean="0"/>
              <a:t>    - VoIP</a:t>
            </a:r>
          </a:p>
          <a:p>
            <a:pPr marL="0" indent="0">
              <a:buNone/>
            </a:pPr>
            <a:r>
              <a:rPr lang="en-US" altLang="zh-CN" dirty="0"/>
              <a:t> </a:t>
            </a:r>
            <a:r>
              <a:rPr lang="en-US" altLang="zh-CN" dirty="0" smtClean="0"/>
              <a:t>    -Audio Broadcast</a:t>
            </a:r>
          </a:p>
          <a:p>
            <a:pPr marL="0" indent="0">
              <a:buNone/>
            </a:pPr>
            <a:endParaRPr lang="en-US" altLang="zh-CN" dirty="0" smtClean="0"/>
          </a:p>
          <a:p>
            <a:r>
              <a:rPr lang="zh-CN" altLang="en-US" b="1" dirty="0"/>
              <a:t>电话邀请</a:t>
            </a:r>
            <a:endParaRPr lang="en-US" altLang="zh-CN" b="1" dirty="0" smtClean="0"/>
          </a:p>
        </p:txBody>
      </p:sp>
      <p:pic>
        <p:nvPicPr>
          <p:cNvPr id="4" name="Picture 3" descr="headset_home"/>
          <p:cNvPicPr>
            <a:picLocks noChangeAspect="1" noChangeArrowheads="1"/>
          </p:cNvPicPr>
          <p:nvPr/>
        </p:nvPicPr>
        <p:blipFill>
          <a:blip r:embed="rId3">
            <a:extLst>
              <a:ext uri="{28A0092B-C50C-407E-A947-70E740481C1C}">
                <a14:useLocalDpi xmlns:a14="http://schemas.microsoft.com/office/drawing/2010/main" val="0"/>
              </a:ext>
            </a:extLst>
          </a:blip>
          <a:srcRect l="5841" b="31250"/>
          <a:stretch>
            <a:fillRect/>
          </a:stretch>
        </p:blipFill>
        <p:spPr bwMode="auto">
          <a:xfrm>
            <a:off x="4081719" y="1844824"/>
            <a:ext cx="51181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7"/>
          <p:cNvGrpSpPr>
            <a:grpSpLocks/>
          </p:cNvGrpSpPr>
          <p:nvPr/>
        </p:nvGrpSpPr>
        <p:grpSpPr bwMode="auto">
          <a:xfrm>
            <a:off x="2288418" y="3591075"/>
            <a:ext cx="1385888" cy="1385887"/>
            <a:chOff x="3600" y="2808"/>
            <a:chExt cx="975" cy="975"/>
          </a:xfrm>
        </p:grpSpPr>
        <p:pic>
          <p:nvPicPr>
            <p:cNvPr id="7" name="Picture 8" descr="teleconf-cir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2808"/>
              <a:ext cx="975"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9"/>
            <p:cNvGrpSpPr>
              <a:grpSpLocks/>
            </p:cNvGrpSpPr>
            <p:nvPr/>
          </p:nvGrpSpPr>
          <p:grpSpPr bwMode="auto">
            <a:xfrm>
              <a:off x="3629" y="2837"/>
              <a:ext cx="918" cy="918"/>
              <a:chOff x="3439" y="311"/>
              <a:chExt cx="1067" cy="1067"/>
            </a:xfrm>
          </p:grpSpPr>
          <p:sp>
            <p:nvSpPr>
              <p:cNvPr id="9" name="Oval 10"/>
              <p:cNvSpPr>
                <a:spLocks noChangeArrowheads="1"/>
              </p:cNvSpPr>
              <p:nvPr/>
            </p:nvSpPr>
            <p:spPr bwMode="auto">
              <a:xfrm>
                <a:off x="3439" y="311"/>
                <a:ext cx="1067" cy="1067"/>
              </a:xfrm>
              <a:prstGeom prst="ellipse">
                <a:avLst/>
              </a:pr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华文细黑" panose="02010600040101010101" pitchFamily="2" charset="-122"/>
                  </a:defRPr>
                </a:lvl1pPr>
                <a:lvl2pPr marL="742950" indent="-285750" eaLnBrk="0" hangingPunct="0">
                  <a:defRPr sz="2400">
                    <a:solidFill>
                      <a:schemeClr val="tx1"/>
                    </a:solidFill>
                    <a:latin typeface="Arial" panose="020B0604020202020204" pitchFamily="34" charset="0"/>
                    <a:ea typeface="华文细黑" panose="02010600040101010101" pitchFamily="2" charset="-122"/>
                  </a:defRPr>
                </a:lvl2pPr>
                <a:lvl3pPr marL="1143000" indent="-228600" eaLnBrk="0" hangingPunct="0">
                  <a:defRPr sz="2400">
                    <a:solidFill>
                      <a:schemeClr val="tx1"/>
                    </a:solidFill>
                    <a:latin typeface="Arial" panose="020B0604020202020204" pitchFamily="34" charset="0"/>
                    <a:ea typeface="华文细黑" panose="02010600040101010101" pitchFamily="2" charset="-122"/>
                  </a:defRPr>
                </a:lvl3pPr>
                <a:lvl4pPr marL="1600200" indent="-228600" eaLnBrk="0" hangingPunct="0">
                  <a:defRPr sz="2400">
                    <a:solidFill>
                      <a:schemeClr val="tx1"/>
                    </a:solidFill>
                    <a:latin typeface="Arial" panose="020B0604020202020204" pitchFamily="34" charset="0"/>
                    <a:ea typeface="华文细黑" panose="02010600040101010101" pitchFamily="2" charset="-122"/>
                  </a:defRPr>
                </a:lvl4pPr>
                <a:lvl5pPr marL="2057400" indent="-228600" eaLnBrk="0" hangingPunct="0">
                  <a:defRPr sz="24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pPr eaLnBrk="1" hangingPunct="1"/>
                <a:endParaRPr lang="zh-CN" altLang="en-US">
                  <a:ea typeface="ＭＳ Ｐゴシック" panose="020B0600070205080204" pitchFamily="34" charset="-128"/>
                </a:endParaRPr>
              </a:p>
            </p:txBody>
          </p:sp>
          <p:pic>
            <p:nvPicPr>
              <p:cNvPr id="10" name="Picture 11" descr="telelconf_phone-2"/>
              <p:cNvPicPr>
                <a:picLocks noChangeAspect="1" noChangeArrowheads="1"/>
              </p:cNvPicPr>
              <p:nvPr/>
            </p:nvPicPr>
            <p:blipFill>
              <a:blip r:embed="rId5">
                <a:extLst>
                  <a:ext uri="{28A0092B-C50C-407E-A947-70E740481C1C}">
                    <a14:useLocalDpi xmlns:a14="http://schemas.microsoft.com/office/drawing/2010/main" val="0"/>
                  </a:ext>
                </a:extLst>
              </a:blip>
              <a:srcRect l="9253" t="21872" r="2524" b="18507"/>
              <a:stretch>
                <a:fillRect/>
              </a:stretch>
            </p:blipFill>
            <p:spPr bwMode="auto">
              <a:xfrm>
                <a:off x="3550" y="554"/>
                <a:ext cx="839"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1" name="Picture 14" descr="cisco-we-logo_rgb.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226306"/>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63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202193"/>
            <a:ext cx="6347048" cy="637196"/>
          </a:xfrm>
        </p:spPr>
        <p:txBody>
          <a:bodyPr>
            <a:normAutofit fontScale="90000"/>
          </a:bodyPr>
          <a:lstStyle/>
          <a:p>
            <a:r>
              <a:rPr lang="en-US" altLang="zh-CN" b="1" dirty="0"/>
              <a:t>WebEx</a:t>
            </a:r>
            <a:r>
              <a:rPr lang="zh-CN" altLang="en-US" b="1" dirty="0"/>
              <a:t>能做的事情</a:t>
            </a:r>
            <a:r>
              <a:rPr lang="zh-CN" altLang="en-US" b="1" dirty="0" smtClean="0"/>
              <a:t>：视频</a:t>
            </a:r>
            <a:endParaRPr lang="zh-CN" altLang="en-US" dirty="0"/>
          </a:p>
        </p:txBody>
      </p:sp>
      <p:sp>
        <p:nvSpPr>
          <p:cNvPr id="3" name="内容占位符 2"/>
          <p:cNvSpPr>
            <a:spLocks noGrp="1"/>
          </p:cNvSpPr>
          <p:nvPr>
            <p:ph idx="1"/>
          </p:nvPr>
        </p:nvSpPr>
        <p:spPr/>
        <p:txBody>
          <a:bodyPr/>
          <a:lstStyle/>
          <a:p>
            <a:r>
              <a:rPr lang="zh-CN" altLang="en-US" b="1" dirty="0" smtClean="0"/>
              <a:t>显示与会人的视频</a:t>
            </a:r>
            <a:endParaRPr lang="en-US" altLang="zh-CN" dirty="0" smtClean="0"/>
          </a:p>
          <a:p>
            <a:pPr marL="0" indent="0">
              <a:buNone/>
            </a:pPr>
            <a:endParaRPr lang="en-US" altLang="zh-CN" dirty="0" smtClean="0"/>
          </a:p>
          <a:p>
            <a:r>
              <a:rPr lang="zh-CN" altLang="en-US" b="1" dirty="0" smtClean="0"/>
              <a:t>支持</a:t>
            </a:r>
            <a:r>
              <a:rPr lang="en-US" altLang="zh-CN" b="1" dirty="0" smtClean="0"/>
              <a:t>USB</a:t>
            </a:r>
            <a:r>
              <a:rPr lang="zh-CN" altLang="en-US" b="1" dirty="0" smtClean="0"/>
              <a:t>及网络摄像头</a:t>
            </a:r>
            <a:endParaRPr lang="en-US" altLang="zh-CN" b="1" dirty="0" smtClean="0"/>
          </a:p>
        </p:txBody>
      </p:sp>
      <p:pic>
        <p:nvPicPr>
          <p:cNvPr id="11" name="Picture 14" descr="cisco-we-logo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228263"/>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MCapture7_062607-LR2"/>
          <p:cNvPicPr>
            <a:picLocks noChangeAspect="1" noChangeArrowheads="1"/>
          </p:cNvPicPr>
          <p:nvPr/>
        </p:nvPicPr>
        <p:blipFill>
          <a:blip r:embed="rId3">
            <a:extLst>
              <a:ext uri="{28A0092B-C50C-407E-A947-70E740481C1C}">
                <a14:useLocalDpi xmlns:a14="http://schemas.microsoft.com/office/drawing/2010/main" val="0"/>
              </a:ext>
            </a:extLst>
          </a:blip>
          <a:srcRect l="65881" t="56085" r="-1129"/>
          <a:stretch>
            <a:fillRect/>
          </a:stretch>
        </p:blipFill>
        <p:spPr bwMode="auto">
          <a:xfrm>
            <a:off x="4398904" y="1648285"/>
            <a:ext cx="4300840" cy="37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5492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3987"/>
            <a:ext cx="6563072" cy="637196"/>
          </a:xfrm>
        </p:spPr>
        <p:txBody>
          <a:bodyPr>
            <a:normAutofit fontScale="90000"/>
          </a:bodyPr>
          <a:lstStyle/>
          <a:p>
            <a:r>
              <a:rPr lang="en-US" altLang="zh-CN" b="1" dirty="0"/>
              <a:t>WebEx</a:t>
            </a:r>
            <a:r>
              <a:rPr lang="zh-CN" altLang="en-US" b="1" dirty="0"/>
              <a:t>能做的事情</a:t>
            </a:r>
            <a:r>
              <a:rPr lang="zh-CN" altLang="en-US" b="1" dirty="0" smtClean="0"/>
              <a:t>：</a:t>
            </a:r>
            <a:r>
              <a:rPr lang="zh-CN" altLang="en-US" b="1" dirty="0"/>
              <a:t>录制</a:t>
            </a:r>
            <a:endParaRPr lang="zh-CN" altLang="en-US" dirty="0"/>
          </a:p>
        </p:txBody>
      </p:sp>
      <p:sp>
        <p:nvSpPr>
          <p:cNvPr id="3" name="内容占位符 2"/>
          <p:cNvSpPr>
            <a:spLocks noGrp="1"/>
          </p:cNvSpPr>
          <p:nvPr>
            <p:ph idx="1"/>
          </p:nvPr>
        </p:nvSpPr>
        <p:spPr/>
        <p:txBody>
          <a:bodyPr/>
          <a:lstStyle/>
          <a:p>
            <a:r>
              <a:rPr lang="zh-CN" altLang="en-US" b="1" dirty="0" smtClean="0"/>
              <a:t>录制整个会议</a:t>
            </a:r>
            <a:endParaRPr lang="en-US" altLang="zh-CN" dirty="0" smtClean="0"/>
          </a:p>
          <a:p>
            <a:pPr marL="0" indent="0">
              <a:buNone/>
            </a:pPr>
            <a:endParaRPr lang="en-US" altLang="zh-CN" dirty="0" smtClean="0"/>
          </a:p>
          <a:p>
            <a:r>
              <a:rPr lang="zh-CN" altLang="en-US" b="1" dirty="0" smtClean="0"/>
              <a:t>编辑录制内容</a:t>
            </a:r>
            <a:endParaRPr lang="en-US" altLang="zh-CN" b="1" dirty="0" smtClean="0"/>
          </a:p>
          <a:p>
            <a:pPr marL="0" indent="0">
              <a:buNone/>
            </a:pPr>
            <a:endParaRPr lang="en-US" altLang="zh-CN" b="1" dirty="0" smtClean="0"/>
          </a:p>
          <a:p>
            <a:r>
              <a:rPr lang="zh-CN" altLang="en-US" b="1" dirty="0"/>
              <a:t>不</a:t>
            </a:r>
            <a:r>
              <a:rPr lang="zh-CN" altLang="en-US" b="1" dirty="0" smtClean="0"/>
              <a:t>需要额外的硬件</a:t>
            </a:r>
            <a:endParaRPr lang="en-US" altLang="zh-CN" b="1" dirty="0" smtClean="0"/>
          </a:p>
        </p:txBody>
      </p:sp>
      <p:pic>
        <p:nvPicPr>
          <p:cNvPr id="11" name="Picture 14" descr="cisco-we-logo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223987"/>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MCapture7_062607-LR2"/>
          <p:cNvPicPr>
            <a:picLocks noChangeAspect="1" noChangeArrowheads="1"/>
          </p:cNvPicPr>
          <p:nvPr/>
        </p:nvPicPr>
        <p:blipFill>
          <a:blip r:embed="rId3">
            <a:extLst>
              <a:ext uri="{28A0092B-C50C-407E-A947-70E740481C1C}">
                <a14:useLocalDpi xmlns:a14="http://schemas.microsoft.com/office/drawing/2010/main" val="0"/>
              </a:ext>
            </a:extLst>
          </a:blip>
          <a:srcRect l="65881" t="56085" r="-1129"/>
          <a:stretch>
            <a:fillRect/>
          </a:stretch>
        </p:blipFill>
        <p:spPr bwMode="auto">
          <a:xfrm>
            <a:off x="4398904" y="1648285"/>
            <a:ext cx="4300840" cy="374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4477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5754"/>
            <a:ext cx="2602632" cy="1143000"/>
          </a:xfrm>
        </p:spPr>
        <p:txBody>
          <a:bodyPr/>
          <a:lstStyle/>
          <a:p>
            <a:r>
              <a:rPr lang="zh-CN" altLang="en-US" b="1" dirty="0"/>
              <a:t>注意事项</a:t>
            </a:r>
          </a:p>
        </p:txBody>
      </p:sp>
      <p:sp>
        <p:nvSpPr>
          <p:cNvPr id="3" name="内容占位符 2"/>
          <p:cNvSpPr>
            <a:spLocks noGrp="1"/>
          </p:cNvSpPr>
          <p:nvPr>
            <p:ph idx="1"/>
          </p:nvPr>
        </p:nvSpPr>
        <p:spPr>
          <a:xfrm>
            <a:off x="467544" y="1772816"/>
            <a:ext cx="8229600" cy="3816424"/>
          </a:xfrm>
        </p:spPr>
        <p:txBody>
          <a:bodyPr>
            <a:normAutofit fontScale="25000" lnSpcReduction="20000"/>
          </a:bodyPr>
          <a:lstStyle/>
          <a:p>
            <a:pPr>
              <a:spcAft>
                <a:spcPts val="1200"/>
              </a:spcAft>
            </a:pPr>
            <a:r>
              <a:rPr lang="zh-CN" altLang="en-US" sz="7400" dirty="0">
                <a:latin typeface="微软雅黑" panose="020B0503020204020204" pitchFamily="34" charset="-122"/>
                <a:ea typeface="微软雅黑" panose="020B0503020204020204" pitchFamily="34" charset="-122"/>
              </a:rPr>
              <a:t>最多支持两个会议室同时开会</a:t>
            </a:r>
          </a:p>
          <a:p>
            <a:pPr>
              <a:spcAft>
                <a:spcPts val="1200"/>
              </a:spcAft>
            </a:pPr>
            <a:r>
              <a:rPr lang="zh-CN" altLang="en-US" sz="7400" dirty="0">
                <a:latin typeface="微软雅黑" panose="020B0503020204020204" pitchFamily="34" charset="-122"/>
                <a:ea typeface="微软雅黑" panose="020B0503020204020204" pitchFamily="34" charset="-122"/>
              </a:rPr>
              <a:t>每个会议室最大人数</a:t>
            </a:r>
            <a:r>
              <a:rPr lang="en-US" altLang="zh-CN" sz="7400" dirty="0">
                <a:latin typeface="微软雅黑" panose="020B0503020204020204" pitchFamily="34" charset="-122"/>
                <a:ea typeface="微软雅黑" panose="020B0503020204020204" pitchFamily="34" charset="-122"/>
              </a:rPr>
              <a:t>25</a:t>
            </a:r>
            <a:r>
              <a:rPr lang="zh-CN" altLang="en-US" sz="7400" dirty="0">
                <a:latin typeface="微软雅黑" panose="020B0503020204020204" pitchFamily="34" charset="-122"/>
                <a:ea typeface="微软雅黑" panose="020B0503020204020204" pitchFamily="34" charset="-122"/>
              </a:rPr>
              <a:t>人</a:t>
            </a:r>
          </a:p>
          <a:p>
            <a:pPr>
              <a:spcAft>
                <a:spcPts val="1200"/>
              </a:spcAft>
            </a:pPr>
            <a:r>
              <a:rPr lang="zh-CN" altLang="en-US" sz="7400" dirty="0">
                <a:latin typeface="微软雅黑" panose="020B0503020204020204" pitchFamily="34" charset="-122"/>
                <a:ea typeface="微软雅黑" panose="020B0503020204020204" pitchFamily="34" charset="-122"/>
              </a:rPr>
              <a:t>会议安排由信息中心统一安排</a:t>
            </a:r>
          </a:p>
          <a:p>
            <a:pPr>
              <a:spcAft>
                <a:spcPts val="1200"/>
              </a:spcAft>
            </a:pPr>
            <a:r>
              <a:rPr lang="zh-CN" altLang="en-US" sz="7400" dirty="0">
                <a:latin typeface="微软雅黑" panose="020B0503020204020204" pitchFamily="34" charset="-122"/>
                <a:ea typeface="微软雅黑" panose="020B0503020204020204" pitchFamily="34" charset="-122"/>
              </a:rPr>
              <a:t>会议开始前</a:t>
            </a:r>
            <a:r>
              <a:rPr lang="en-US" altLang="zh-CN" sz="7400" dirty="0">
                <a:latin typeface="微软雅黑" panose="020B0503020204020204" pitchFamily="34" charset="-122"/>
                <a:ea typeface="微软雅黑" panose="020B0503020204020204" pitchFamily="34" charset="-122"/>
              </a:rPr>
              <a:t>15</a:t>
            </a:r>
            <a:r>
              <a:rPr lang="zh-CN" altLang="en-US" sz="7400" dirty="0">
                <a:latin typeface="微软雅黑" panose="020B0503020204020204" pitchFamily="34" charset="-122"/>
                <a:ea typeface="微软雅黑" panose="020B0503020204020204" pitchFamily="34" charset="-122"/>
              </a:rPr>
              <a:t>分钟，主持人可以凭主持人账号登陆开始会议</a:t>
            </a:r>
          </a:p>
          <a:p>
            <a:pPr>
              <a:spcAft>
                <a:spcPts val="1200"/>
              </a:spcAft>
            </a:pPr>
            <a:r>
              <a:rPr lang="zh-CN" altLang="en-US" sz="7400" dirty="0">
                <a:latin typeface="微软雅黑" panose="020B0503020204020204" pitchFamily="34" charset="-122"/>
                <a:ea typeface="微软雅黑" panose="020B0503020204020204" pitchFamily="34" charset="-122"/>
              </a:rPr>
              <a:t>主持人如果中途要退出会议，可以将主持人角色给其他人，以保持会议的继续进行；主持人结束会议后，相关的邮件会议邀请链接就失效了</a:t>
            </a:r>
          </a:p>
          <a:p>
            <a:pPr>
              <a:spcAft>
                <a:spcPts val="1200"/>
              </a:spcAft>
            </a:pPr>
            <a:r>
              <a:rPr lang="zh-CN" altLang="en-US" sz="7400" dirty="0">
                <a:latin typeface="微软雅黑" panose="020B0503020204020204" pitchFamily="34" charset="-122"/>
                <a:ea typeface="微软雅黑" panose="020B0503020204020204" pitchFamily="34" charset="-122"/>
              </a:rPr>
              <a:t>进入会议后，如果没有声音，请点击左边的“语音会议”，调试选择语音设备（如果有多个）</a:t>
            </a:r>
          </a:p>
          <a:p>
            <a:pPr>
              <a:spcAft>
                <a:spcPts val="1200"/>
              </a:spcAft>
            </a:pPr>
            <a:r>
              <a:rPr lang="zh-CN" altLang="en-US" sz="7400" dirty="0">
                <a:latin typeface="微软雅黑" panose="020B0503020204020204" pitchFamily="34" charset="-122"/>
                <a:ea typeface="微软雅黑" panose="020B0503020204020204" pitchFamily="34" charset="-122"/>
              </a:rPr>
              <a:t>本系统支持</a:t>
            </a:r>
            <a:r>
              <a:rPr lang="en-US" altLang="zh-CN" sz="7400" dirty="0">
                <a:latin typeface="微软雅黑" panose="020B0503020204020204" pitchFamily="34" charset="-122"/>
                <a:ea typeface="微软雅黑" panose="020B0503020204020204" pitchFamily="34" charset="-122"/>
              </a:rPr>
              <a:t>7</a:t>
            </a:r>
            <a:r>
              <a:rPr lang="zh-CN" altLang="en-US" sz="7400" dirty="0">
                <a:latin typeface="微软雅黑" panose="020B0503020204020204" pitchFamily="34" charset="-122"/>
                <a:ea typeface="微软雅黑" panose="020B0503020204020204" pitchFamily="34" charset="-122"/>
              </a:rPr>
              <a:t>路话筒，超过</a:t>
            </a:r>
            <a:r>
              <a:rPr lang="en-US" altLang="zh-CN" sz="7400" dirty="0">
                <a:latin typeface="微软雅黑" panose="020B0503020204020204" pitchFamily="34" charset="-122"/>
                <a:ea typeface="微软雅黑" panose="020B0503020204020204" pitchFamily="34" charset="-122"/>
              </a:rPr>
              <a:t>7</a:t>
            </a:r>
            <a:r>
              <a:rPr lang="zh-CN" altLang="en-US" sz="7400" dirty="0">
                <a:latin typeface="微软雅黑" panose="020B0503020204020204" pitchFamily="34" charset="-122"/>
                <a:ea typeface="微软雅黑" panose="020B0503020204020204" pitchFamily="34" charset="-122"/>
              </a:rPr>
              <a:t>路后就要用把话筒从“有话筒的人”那里传递过去（“传递麦克风”操作）</a:t>
            </a:r>
          </a:p>
          <a:p>
            <a:endParaRPr lang="zh-CN" altLang="en-US" dirty="0"/>
          </a:p>
        </p:txBody>
      </p:sp>
      <p:pic>
        <p:nvPicPr>
          <p:cNvPr id="4" name="Picture 14" descr="cisco-we-logo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253218"/>
            <a:ext cx="1536328" cy="5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419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74638"/>
            <a:ext cx="1584176" cy="418058"/>
          </a:xfrm>
        </p:spPr>
        <p:txBody>
          <a:bodyPr>
            <a:normAutofit fontScale="90000"/>
          </a:bodyPr>
          <a:lstStyle/>
          <a:p>
            <a:r>
              <a:rPr lang="zh-CN" altLang="en-US" sz="2800" dirty="0">
                <a:latin typeface="黑体" pitchFamily="49" charset="-122"/>
                <a:ea typeface="黑体" pitchFamily="49" charset="-122"/>
              </a:rPr>
              <a:t>应用场景</a:t>
            </a:r>
            <a:endParaRPr lang="zh-CN" altLang="en-US" sz="2800" dirty="0">
              <a:latin typeface="黑体" pitchFamily="49" charset="-122"/>
              <a:ea typeface="黑体" pitchFamily="49" charset="-122"/>
            </a:endParaRPr>
          </a:p>
        </p:txBody>
      </p:sp>
      <p:sp>
        <p:nvSpPr>
          <p:cNvPr id="3" name="内容占位符 2"/>
          <p:cNvSpPr>
            <a:spLocks noGrp="1"/>
          </p:cNvSpPr>
          <p:nvPr>
            <p:ph idx="1"/>
          </p:nvPr>
        </p:nvSpPr>
        <p:spPr/>
        <p:txBody>
          <a:bodyPr>
            <a:normAutofit fontScale="92500"/>
          </a:bodyPr>
          <a:lstStyle/>
          <a:p>
            <a:r>
              <a:rPr lang="zh-CN" altLang="en-US" dirty="0" smtClean="0"/>
              <a:t>教师课前：推荐教师所教课程的相关的教学设计方案、课程相关知识点，相关知识点关联电子教案资源。</a:t>
            </a:r>
            <a:endParaRPr lang="en-US" altLang="zh-CN" dirty="0" smtClean="0"/>
          </a:p>
          <a:p>
            <a:r>
              <a:rPr lang="zh-CN" altLang="en-US" dirty="0" smtClean="0"/>
              <a:t>教师课后：推荐教学总结、教学反思等相关资源。</a:t>
            </a:r>
            <a:endParaRPr lang="en-US" altLang="zh-CN" dirty="0" smtClean="0"/>
          </a:p>
          <a:p>
            <a:r>
              <a:rPr lang="zh-CN" altLang="en-US" dirty="0" smtClean="0">
                <a:solidFill>
                  <a:srgbClr val="FF0000"/>
                </a:solidFill>
              </a:rPr>
              <a:t>教师个人业务和学生业务融合：教师在个人开展业务的同时可以给学生布置学习活动（测试、辩论、画流程图等），学生参与学习活动的结果将指导教师的备课、个性化指导等工作。</a:t>
            </a:r>
            <a:endParaRPr lang="zh-CN" altLang="en-US" dirty="0">
              <a:solidFill>
                <a:srgbClr val="FF0000"/>
              </a:solidFill>
            </a:endParaRPr>
          </a:p>
        </p:txBody>
      </p:sp>
    </p:spTree>
    <p:extLst>
      <p:ext uri="{BB962C8B-B14F-4D97-AF65-F5344CB8AC3E}">
        <p14:creationId xmlns:p14="http://schemas.microsoft.com/office/powerpoint/2010/main" val="1914841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202" y="0"/>
            <a:ext cx="3898776" cy="908720"/>
          </a:xfrm>
        </p:spPr>
        <p:txBody>
          <a:bodyPr/>
          <a:lstStyle/>
          <a:p>
            <a:r>
              <a:rPr lang="en-US" altLang="zh-CN" dirty="0" err="1" smtClean="0"/>
              <a:t>JoinNet</a:t>
            </a:r>
            <a:r>
              <a:rPr lang="zh-CN" altLang="en-US" dirty="0" smtClean="0"/>
              <a:t>简介</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err="1" smtClean="0"/>
              <a:t>JoinNet</a:t>
            </a:r>
            <a:r>
              <a:rPr lang="zh-CN" altLang="en-US" dirty="0" smtClean="0"/>
              <a:t>是全球第一套多人多点即时影音通讯软体，它的功能强大，应用领域广泛。</a:t>
            </a:r>
            <a:endParaRPr lang="en-US" altLang="zh-CN" dirty="0" smtClean="0"/>
          </a:p>
          <a:p>
            <a:r>
              <a:rPr lang="en-US" altLang="zh-CN" dirty="0" err="1" smtClean="0"/>
              <a:t>JoinNet</a:t>
            </a:r>
            <a:r>
              <a:rPr lang="zh-CN" altLang="en-US" dirty="0" smtClean="0"/>
              <a:t>的主要功能有：多人影音通讯、简报上载及讨论。网页浏览及抓怕、影音截取及上载、图片标记及指引、个人图片浏览及存储、文件传输、会议管理及投票表决、网络宽带调节、录影重播、文字聊天等。</a:t>
            </a:r>
            <a:endParaRPr lang="en-US" altLang="zh-CN" dirty="0" smtClean="0"/>
          </a:p>
          <a:p>
            <a:r>
              <a:rPr lang="en-US" altLang="zh-CN" dirty="0" err="1" smtClean="0"/>
              <a:t>JoinNet</a:t>
            </a:r>
            <a:r>
              <a:rPr lang="zh-CN" altLang="en-US" dirty="0" smtClean="0"/>
              <a:t>应用的领域也很广泛：远距离互动教学、人才招聘、电子商务、企业会议、电子政务、金融证券、医疗保险等。</a:t>
            </a:r>
            <a:endParaRPr lang="en-US" altLang="zh-CN" dirty="0" smtClean="0"/>
          </a:p>
        </p:txBody>
      </p:sp>
    </p:spTree>
    <p:extLst>
      <p:ext uri="{BB962C8B-B14F-4D97-AF65-F5344CB8AC3E}">
        <p14:creationId xmlns:p14="http://schemas.microsoft.com/office/powerpoint/2010/main" val="3069383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88640"/>
            <a:ext cx="8229600" cy="634082"/>
          </a:xfrm>
        </p:spPr>
        <p:txBody>
          <a:bodyPr>
            <a:normAutofit fontScale="90000"/>
          </a:bodyPr>
          <a:lstStyle/>
          <a:p>
            <a:pPr algn="l"/>
            <a:r>
              <a:rPr lang="zh-CN" altLang="en-US" sz="3600" dirty="0" smtClean="0"/>
              <a:t>使用者端电脑及必要的周边硬件设备</a:t>
            </a:r>
            <a:endParaRPr lang="zh-CN" altLang="en-US" sz="3600" dirty="0"/>
          </a:p>
        </p:txBody>
      </p:sp>
      <p:graphicFrame>
        <p:nvGraphicFramePr>
          <p:cNvPr id="5" name="Group 3"/>
          <p:cNvGraphicFramePr>
            <a:graphicFrameLocks noGrp="1"/>
          </p:cNvGraphicFramePr>
          <p:nvPr>
            <p:custDataLst>
              <p:tags r:id="rId2"/>
            </p:custDataLst>
          </p:nvPr>
        </p:nvGraphicFramePr>
        <p:xfrm>
          <a:off x="1645444" y="1916907"/>
          <a:ext cx="5950744" cy="3564732"/>
        </p:xfrm>
        <a:graphic>
          <a:graphicData uri="http://schemas.openxmlformats.org/drawingml/2006/table">
            <a:tbl>
              <a:tblPr/>
              <a:tblGrid>
                <a:gridCol w="5950744"/>
              </a:tblGrid>
              <a:tr h="1188244">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dirty="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cap="flat">
                      <a:noFill/>
                    </a:lnT>
                    <a:lnB>
                      <a:noFill/>
                    </a:lnB>
                    <a:lnTlToBr>
                      <a:noFill/>
                    </a:lnTlToBr>
                    <a:lnBlToTr>
                      <a:noFill/>
                    </a:lnBlToTr>
                    <a:solidFill>
                      <a:srgbClr val="DDDDDD">
                        <a:alpha val="50000"/>
                      </a:srgbClr>
                    </a:solidFill>
                  </a:tcPr>
                </a:tc>
              </a:tr>
              <a:tr h="1188244">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a:noFill/>
                    </a:lnT>
                    <a:lnB>
                      <a:noFill/>
                    </a:lnB>
                    <a:lnTlToBr>
                      <a:noFill/>
                    </a:lnTlToBr>
                    <a:lnBlToTr>
                      <a:noFill/>
                    </a:lnBlToTr>
                    <a:noFill/>
                  </a:tcPr>
                </a:tc>
              </a:tr>
              <a:tr h="1188244">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dirty="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a:noFill/>
                    </a:lnT>
                    <a:lnB cap="flat">
                      <a:noFill/>
                    </a:lnB>
                    <a:lnTlToBr>
                      <a:noFill/>
                    </a:lnTlToBr>
                    <a:lnBlToTr>
                      <a:noFill/>
                    </a:lnBlToTr>
                    <a:solidFill>
                      <a:srgbClr val="DDDDDD">
                        <a:alpha val="50000"/>
                      </a:srgbClr>
                    </a:solidFill>
                  </a:tcPr>
                </a:tc>
              </a:tr>
            </a:tbl>
          </a:graphicData>
        </a:graphic>
      </p:graphicFrame>
      <p:sp>
        <p:nvSpPr>
          <p:cNvPr id="6" name="AutoShape 15"/>
          <p:cNvSpPr>
            <a:spLocks noChangeArrowheads="1"/>
          </p:cNvSpPr>
          <p:nvPr>
            <p:custDataLst>
              <p:tags r:id="rId3"/>
            </p:custDataLst>
          </p:nvPr>
        </p:nvSpPr>
        <p:spPr bwMode="auto">
          <a:xfrm>
            <a:off x="4680348" y="4433888"/>
            <a:ext cx="2862263" cy="952500"/>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graphicFrame>
        <p:nvGraphicFramePr>
          <p:cNvPr id="7" name="Object 16"/>
          <p:cNvGraphicFramePr>
            <a:graphicFrameLocks noChangeAspect="1"/>
          </p:cNvGraphicFramePr>
          <p:nvPr>
            <p:custDataLst>
              <p:tags r:id="rId4"/>
            </p:custDataLst>
          </p:nvPr>
        </p:nvGraphicFramePr>
        <p:xfrm>
          <a:off x="1601392" y="3083720"/>
          <a:ext cx="366713" cy="404813"/>
        </p:xfrm>
        <a:graphic>
          <a:graphicData uri="http://schemas.openxmlformats.org/presentationml/2006/ole">
            <mc:AlternateContent xmlns:mc="http://schemas.openxmlformats.org/markup-compatibility/2006">
              <mc:Choice xmlns:v="urn:schemas-microsoft-com:vml" Requires="v">
                <p:oleObj spid="_x0000_s55505" name="Image" r:id="rId25" imgW="977778" imgH="1079365" progId="Photoshop.Image.7">
                  <p:embed/>
                </p:oleObj>
              </mc:Choice>
              <mc:Fallback>
                <p:oleObj name="Image" r:id="rId25" imgW="977778" imgH="1079365" progId="Photoshop.Image.7">
                  <p:embed/>
                  <p:pic>
                    <p:nvPicPr>
                      <p:cNvPr id="0" name=""/>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392" y="3083720"/>
                        <a:ext cx="366713"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7"/>
          <p:cNvGraphicFramePr>
            <a:graphicFrameLocks noChangeAspect="1"/>
          </p:cNvGraphicFramePr>
          <p:nvPr>
            <p:custDataLst>
              <p:tags r:id="rId5"/>
            </p:custDataLst>
          </p:nvPr>
        </p:nvGraphicFramePr>
        <p:xfrm>
          <a:off x="1677591" y="4249342"/>
          <a:ext cx="377428" cy="359569"/>
        </p:xfrm>
        <a:graphic>
          <a:graphicData uri="http://schemas.openxmlformats.org/presentationml/2006/ole">
            <mc:AlternateContent xmlns:mc="http://schemas.openxmlformats.org/markup-compatibility/2006">
              <mc:Choice xmlns:v="urn:schemas-microsoft-com:vml" Requires="v">
                <p:oleObj spid="_x0000_s55506" name="Image" r:id="rId27" imgW="1104372" imgH="1053597" progId="Photoshop.Image.7">
                  <p:embed/>
                </p:oleObj>
              </mc:Choice>
              <mc:Fallback>
                <p:oleObj name="Image" r:id="rId27" imgW="1104372" imgH="1053597" progId="Photoshop.Image.7">
                  <p:embed/>
                  <p:pic>
                    <p:nvPicPr>
                      <p:cNvPr id="0" name=""/>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7591" y="4249342"/>
                        <a:ext cx="377428" cy="35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8"/>
          <p:cNvGraphicFramePr>
            <a:graphicFrameLocks noChangeAspect="1"/>
          </p:cNvGraphicFramePr>
          <p:nvPr>
            <p:custDataLst>
              <p:tags r:id="rId6"/>
            </p:custDataLst>
          </p:nvPr>
        </p:nvGraphicFramePr>
        <p:xfrm>
          <a:off x="1613298" y="1874045"/>
          <a:ext cx="377428" cy="364331"/>
        </p:xfrm>
        <a:graphic>
          <a:graphicData uri="http://schemas.openxmlformats.org/presentationml/2006/ole">
            <mc:AlternateContent xmlns:mc="http://schemas.openxmlformats.org/markup-compatibility/2006">
              <mc:Choice xmlns:v="urn:schemas-microsoft-com:vml" Requires="v">
                <p:oleObj spid="_x0000_s55507" name="Image" r:id="rId29" imgW="1130159" imgH="1092063" progId="Photoshop.Image.7">
                  <p:embed/>
                </p:oleObj>
              </mc:Choice>
              <mc:Fallback>
                <p:oleObj name="Image" r:id="rId29" imgW="1130159" imgH="1092063" progId="Photoshop.Image.7">
                  <p:embed/>
                  <p:pic>
                    <p:nvPicPr>
                      <p:cNvPr id="0" name=""/>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3298" y="1874045"/>
                        <a:ext cx="377428" cy="36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9"/>
          <p:cNvSpPr txBox="1">
            <a:spLocks noChangeArrowheads="1"/>
          </p:cNvSpPr>
          <p:nvPr>
            <p:custDataLst>
              <p:tags r:id="rId7"/>
            </p:custDataLst>
          </p:nvPr>
        </p:nvSpPr>
        <p:spPr bwMode="auto">
          <a:xfrm>
            <a:off x="1981201" y="1895475"/>
            <a:ext cx="2752725" cy="369332"/>
          </a:xfrm>
          <a:prstGeom prst="rect">
            <a:avLst/>
          </a:prstGeom>
          <a:noFill/>
          <a:ln w="9525">
            <a:noFill/>
            <a:miter lim="800000"/>
            <a:headEnd/>
            <a:tailEnd/>
          </a:ln>
          <a:effectLst/>
        </p:spPr>
        <p:txBody>
          <a:bodyPr>
            <a:spAutoFit/>
          </a:bodyPr>
          <a:lstStyle/>
          <a:p>
            <a:pPr algn="l">
              <a:spcBef>
                <a:spcPct val="50000"/>
              </a:spcBef>
              <a:defRPr/>
            </a:pPr>
            <a:r>
              <a:rPr lang="zh-CN" altLang="en-US" b="1" i="1" dirty="0">
                <a:solidFill>
                  <a:srgbClr val="B00000"/>
                </a:solidFill>
                <a:effectLst>
                  <a:outerShdw blurRad="38100" dist="38100" dir="2700000" algn="tl">
                    <a:srgbClr val="C0C0C0"/>
                  </a:outerShdw>
                </a:effectLst>
                <a:latin typeface="Arial" charset="0"/>
              </a:rPr>
              <a:t>个人电脑</a:t>
            </a:r>
            <a:r>
              <a:rPr lang="en-US" altLang="zh-TW" b="1" i="1" dirty="0">
                <a:solidFill>
                  <a:srgbClr val="B00000"/>
                </a:solidFill>
                <a:effectLst>
                  <a:outerShdw blurRad="38100" dist="38100" dir="2700000" algn="tl">
                    <a:srgbClr val="C0C0C0"/>
                  </a:outerShdw>
                </a:effectLst>
                <a:latin typeface="Arial" charset="0"/>
              </a:rPr>
              <a:t>(PC)</a:t>
            </a:r>
          </a:p>
        </p:txBody>
      </p:sp>
      <p:sp>
        <p:nvSpPr>
          <p:cNvPr id="11" name="Text Box 20"/>
          <p:cNvSpPr txBox="1">
            <a:spLocks noChangeArrowheads="1"/>
          </p:cNvSpPr>
          <p:nvPr>
            <p:custDataLst>
              <p:tags r:id="rId8"/>
            </p:custDataLst>
          </p:nvPr>
        </p:nvSpPr>
        <p:spPr bwMode="auto">
          <a:xfrm>
            <a:off x="1981201" y="3083719"/>
            <a:ext cx="2752725" cy="369332"/>
          </a:xfrm>
          <a:prstGeom prst="rect">
            <a:avLst/>
          </a:prstGeom>
          <a:noFill/>
          <a:ln w="9525">
            <a:noFill/>
            <a:miter lim="800000"/>
            <a:headEnd/>
            <a:tailEnd/>
          </a:ln>
          <a:effectLst/>
        </p:spPr>
        <p:txBody>
          <a:bodyPr>
            <a:spAutoFit/>
          </a:bodyPr>
          <a:lstStyle/>
          <a:p>
            <a:pPr algn="l">
              <a:spcBef>
                <a:spcPct val="50000"/>
              </a:spcBef>
              <a:defRPr/>
            </a:pPr>
            <a:r>
              <a:rPr lang="en-US" altLang="zh-TW" b="1" i="1" dirty="0">
                <a:solidFill>
                  <a:srgbClr val="B00000"/>
                </a:solidFill>
                <a:effectLst>
                  <a:outerShdw blurRad="38100" dist="38100" dir="2700000" algn="tl">
                    <a:srgbClr val="C0C0C0"/>
                  </a:outerShdw>
                </a:effectLst>
                <a:latin typeface="Arial" charset="0"/>
              </a:rPr>
              <a:t>DV</a:t>
            </a:r>
            <a:r>
              <a:rPr lang="zh-TW" altLang="en-US" b="1" i="1" dirty="0">
                <a:solidFill>
                  <a:srgbClr val="B00000"/>
                </a:solidFill>
                <a:effectLst>
                  <a:outerShdw blurRad="38100" dist="38100" dir="2700000" algn="tl">
                    <a:srgbClr val="C0C0C0"/>
                  </a:outerShdw>
                </a:effectLst>
                <a:latin typeface="Arial" charset="0"/>
              </a:rPr>
              <a:t>或</a:t>
            </a:r>
            <a:r>
              <a:rPr lang="zh-CN" altLang="en-US" b="1" i="1" dirty="0">
                <a:solidFill>
                  <a:srgbClr val="B00000"/>
                </a:solidFill>
                <a:effectLst>
                  <a:outerShdw blurRad="38100" dist="38100" dir="2700000" algn="tl">
                    <a:srgbClr val="C0C0C0"/>
                  </a:outerShdw>
                </a:effectLst>
                <a:latin typeface="Arial" charset="0"/>
              </a:rPr>
              <a:t>网络摄像头</a:t>
            </a:r>
            <a:endParaRPr lang="zh-TW" altLang="en-US" b="1" i="1" dirty="0">
              <a:solidFill>
                <a:srgbClr val="B00000"/>
              </a:solidFill>
              <a:effectLst>
                <a:outerShdw blurRad="38100" dist="38100" dir="2700000" algn="tl">
                  <a:srgbClr val="C0C0C0"/>
                </a:outerShdw>
              </a:effectLst>
              <a:latin typeface="Arial" charset="0"/>
            </a:endParaRPr>
          </a:p>
        </p:txBody>
      </p:sp>
      <p:sp>
        <p:nvSpPr>
          <p:cNvPr id="12" name="Text Box 21"/>
          <p:cNvSpPr txBox="1">
            <a:spLocks noChangeArrowheads="1"/>
          </p:cNvSpPr>
          <p:nvPr>
            <p:custDataLst>
              <p:tags r:id="rId9"/>
            </p:custDataLst>
          </p:nvPr>
        </p:nvSpPr>
        <p:spPr bwMode="auto">
          <a:xfrm>
            <a:off x="1980011" y="4271963"/>
            <a:ext cx="2752725" cy="369332"/>
          </a:xfrm>
          <a:prstGeom prst="rect">
            <a:avLst/>
          </a:prstGeom>
          <a:noFill/>
          <a:ln w="9525">
            <a:noFill/>
            <a:miter lim="800000"/>
            <a:headEnd/>
            <a:tailEnd/>
          </a:ln>
          <a:effectLst/>
        </p:spPr>
        <p:txBody>
          <a:bodyPr>
            <a:spAutoFit/>
          </a:bodyPr>
          <a:lstStyle/>
          <a:p>
            <a:pPr algn="l">
              <a:spcBef>
                <a:spcPct val="50000"/>
              </a:spcBef>
              <a:defRPr/>
            </a:pPr>
            <a:r>
              <a:rPr lang="zh-CN" altLang="en-US" b="1" i="1" dirty="0">
                <a:solidFill>
                  <a:srgbClr val="B00000"/>
                </a:solidFill>
                <a:effectLst>
                  <a:outerShdw blurRad="38100" dist="38100" dir="2700000" algn="tl">
                    <a:srgbClr val="C0C0C0"/>
                  </a:outerShdw>
                </a:effectLst>
                <a:latin typeface="Arial" charset="0"/>
              </a:rPr>
              <a:t>耳机</a:t>
            </a:r>
            <a:r>
              <a:rPr lang="en-US" altLang="zh-CN" b="1" i="1" dirty="0">
                <a:solidFill>
                  <a:srgbClr val="B00000"/>
                </a:solidFill>
                <a:effectLst>
                  <a:outerShdw blurRad="38100" dist="38100" dir="2700000" algn="tl">
                    <a:srgbClr val="C0C0C0"/>
                  </a:outerShdw>
                </a:effectLst>
                <a:latin typeface="Arial" charset="0"/>
              </a:rPr>
              <a:t>+</a:t>
            </a:r>
            <a:r>
              <a:rPr lang="zh-CN" altLang="en-US" b="1" i="1" dirty="0">
                <a:solidFill>
                  <a:srgbClr val="B00000"/>
                </a:solidFill>
                <a:effectLst>
                  <a:outerShdw blurRad="38100" dist="38100" dir="2700000" algn="tl">
                    <a:srgbClr val="C0C0C0"/>
                  </a:outerShdw>
                </a:effectLst>
                <a:latin typeface="Arial" charset="0"/>
              </a:rPr>
              <a:t>麦克风</a:t>
            </a:r>
            <a:endParaRPr lang="zh-TW" altLang="en-US" b="1" i="1" dirty="0">
              <a:solidFill>
                <a:srgbClr val="B00000"/>
              </a:solidFill>
              <a:effectLst>
                <a:outerShdw blurRad="38100" dist="38100" dir="2700000" algn="tl">
                  <a:srgbClr val="C0C0C0"/>
                </a:outerShdw>
              </a:effectLst>
              <a:latin typeface="Arial" charset="0"/>
            </a:endParaRPr>
          </a:p>
        </p:txBody>
      </p:sp>
      <p:pic>
        <p:nvPicPr>
          <p:cNvPr id="13" name="Picture 22" descr="340"/>
          <p:cNvPicPr>
            <a:picLocks noChangeAspect="1" noChangeArrowheads="1"/>
          </p:cNvPicPr>
          <p:nvPr>
            <p:custDataLst>
              <p:tags r:id="rId1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296026" y="4521995"/>
            <a:ext cx="8429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23"/>
          <p:cNvSpPr>
            <a:spLocks noChangeArrowheads="1"/>
          </p:cNvSpPr>
          <p:nvPr>
            <p:custDataLst>
              <p:tags r:id="rId11"/>
            </p:custDataLst>
          </p:nvPr>
        </p:nvSpPr>
        <p:spPr bwMode="auto">
          <a:xfrm>
            <a:off x="4680348" y="3245644"/>
            <a:ext cx="2862263" cy="952500"/>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pic>
        <p:nvPicPr>
          <p:cNvPr id="15" name="Picture 24" descr="webcam"/>
          <p:cNvPicPr>
            <a:picLocks noChangeAspect="1" noChangeArrowheads="1"/>
          </p:cNvPicPr>
          <p:nvPr>
            <p:custDataLst>
              <p:tags r:id="rId12"/>
            </p:custDataLst>
          </p:nvPr>
        </p:nvPicPr>
        <p:blipFill>
          <a:blip r:embed="rId32">
            <a:extLst>
              <a:ext uri="{28A0092B-C50C-407E-A947-70E740481C1C}">
                <a14:useLocalDpi xmlns:a14="http://schemas.microsoft.com/office/drawing/2010/main" val="0"/>
              </a:ext>
            </a:extLst>
          </a:blip>
          <a:srcRect/>
          <a:stretch>
            <a:fillRect/>
          </a:stretch>
        </p:blipFill>
        <p:spPr bwMode="auto">
          <a:xfrm>
            <a:off x="6569870" y="3353992"/>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5" descr="961237S"/>
          <p:cNvPicPr>
            <a:picLocks noChangeAspect="1" noChangeArrowheads="1"/>
          </p:cNvPicPr>
          <p:nvPr>
            <p:custDataLst>
              <p:tags r:id="rId13"/>
            </p:custDataLst>
          </p:nvPr>
        </p:nvPicPr>
        <p:blipFill>
          <a:blip r:embed="rId33">
            <a:extLst>
              <a:ext uri="{28A0092B-C50C-407E-A947-70E740481C1C}">
                <a14:useLocalDpi xmlns:a14="http://schemas.microsoft.com/office/drawing/2010/main" val="0"/>
              </a:ext>
            </a:extLst>
          </a:blip>
          <a:srcRect/>
          <a:stretch>
            <a:fillRect/>
          </a:stretch>
        </p:blipFill>
        <p:spPr bwMode="auto">
          <a:xfrm>
            <a:off x="5856686" y="3299224"/>
            <a:ext cx="821531" cy="82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26"/>
          <p:cNvSpPr>
            <a:spLocks noChangeArrowheads="1"/>
          </p:cNvSpPr>
          <p:nvPr>
            <p:custDataLst>
              <p:tags r:id="rId14"/>
            </p:custDataLst>
          </p:nvPr>
        </p:nvSpPr>
        <p:spPr bwMode="auto">
          <a:xfrm>
            <a:off x="4680348" y="2022872"/>
            <a:ext cx="2862263" cy="952500"/>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pic>
        <p:nvPicPr>
          <p:cNvPr id="18" name="Picture 27" descr="dcr-hc42-150">
            <a:hlinkClick r:id="rId34"/>
          </p:cNvPr>
          <p:cNvPicPr>
            <a:picLocks noChangeAspect="1" noChangeArrowheads="1"/>
          </p:cNvPicPr>
          <p:nvPr>
            <p:custDataLst>
              <p:tags r:id="rId15"/>
            </p:custDataLst>
          </p:nvPr>
        </p:nvPicPr>
        <p:blipFill>
          <a:blip r:embed="rId35">
            <a:extLst>
              <a:ext uri="{28A0092B-C50C-407E-A947-70E740481C1C}">
                <a14:useLocalDpi xmlns:a14="http://schemas.microsoft.com/office/drawing/2010/main" val="0"/>
              </a:ext>
            </a:extLst>
          </a:blip>
          <a:srcRect/>
          <a:stretch>
            <a:fillRect/>
          </a:stretch>
        </p:blipFill>
        <p:spPr bwMode="auto">
          <a:xfrm>
            <a:off x="4808935" y="3251597"/>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8" descr="tmC110-1"/>
          <p:cNvPicPr>
            <a:picLocks noChangeAspect="1" noChangeArrowheads="1"/>
          </p:cNvPicPr>
          <p:nvPr>
            <p:custDataLst>
              <p:tags r:id="rId16"/>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6677025" y="2165749"/>
            <a:ext cx="810816" cy="58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9" descr="vgn-fs15tp-150">
            <a:hlinkClick r:id="rId37"/>
          </p:cNvPr>
          <p:cNvPicPr>
            <a:picLocks noChangeAspect="1" noChangeArrowheads="1"/>
          </p:cNvPicPr>
          <p:nvPr>
            <p:custDataLst>
              <p:tags r:id="rId17"/>
            </p:custDataLst>
          </p:nvPr>
        </p:nvPicPr>
        <p:blipFill>
          <a:blip r:embed="rId38">
            <a:extLst>
              <a:ext uri="{28A0092B-C50C-407E-A947-70E740481C1C}">
                <a14:useLocalDpi xmlns:a14="http://schemas.microsoft.com/office/drawing/2010/main" val="0"/>
              </a:ext>
            </a:extLst>
          </a:blip>
          <a:srcRect/>
          <a:stretch>
            <a:fillRect/>
          </a:stretch>
        </p:blipFill>
        <p:spPr bwMode="auto">
          <a:xfrm>
            <a:off x="5759054" y="205740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30"/>
          <p:cNvSpPr txBox="1">
            <a:spLocks noChangeArrowheads="1"/>
          </p:cNvSpPr>
          <p:nvPr>
            <p:custDataLst>
              <p:tags r:id="rId18"/>
            </p:custDataLst>
          </p:nvPr>
        </p:nvSpPr>
        <p:spPr bwMode="auto">
          <a:xfrm>
            <a:off x="1980011" y="2219326"/>
            <a:ext cx="253841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en-US" altLang="zh-TW" sz="1350" dirty="0">
                <a:solidFill>
                  <a:srgbClr val="080808"/>
                </a:solidFill>
              </a:rPr>
              <a:t> CPU: P4 800MHz </a:t>
            </a:r>
            <a:r>
              <a:rPr kumimoji="0" lang="zh-TW" altLang="en-US" sz="1350" dirty="0">
                <a:solidFill>
                  <a:srgbClr val="080808"/>
                </a:solidFill>
              </a:rPr>
              <a:t>以上</a:t>
            </a:r>
          </a:p>
          <a:p>
            <a:pPr algn="l" eaLnBrk="1" hangingPunct="1">
              <a:buClr>
                <a:srgbClr val="D5B144"/>
              </a:buClr>
              <a:buSzPct val="50000"/>
              <a:buFont typeface="Wingdings" panose="05000000000000000000" pitchFamily="2" charset="2"/>
              <a:buChar char="n"/>
            </a:pPr>
            <a:r>
              <a:rPr kumimoji="0" lang="zh-TW" altLang="en-US" sz="1350" dirty="0">
                <a:solidFill>
                  <a:srgbClr val="080808"/>
                </a:solidFill>
              </a:rPr>
              <a:t> </a:t>
            </a:r>
            <a:r>
              <a:rPr kumimoji="0" lang="zh-CN" altLang="en-US" sz="1350" dirty="0">
                <a:solidFill>
                  <a:srgbClr val="080808"/>
                </a:solidFill>
              </a:rPr>
              <a:t>内存</a:t>
            </a:r>
            <a:r>
              <a:rPr kumimoji="0" lang="en-US" altLang="zh-TW" sz="1350" dirty="0">
                <a:solidFill>
                  <a:srgbClr val="080808"/>
                </a:solidFill>
              </a:rPr>
              <a:t>: 256MB </a:t>
            </a:r>
            <a:r>
              <a:rPr kumimoji="0" lang="zh-TW" altLang="en-US" sz="1350" dirty="0">
                <a:solidFill>
                  <a:srgbClr val="080808"/>
                </a:solidFill>
              </a:rPr>
              <a:t>以上</a:t>
            </a:r>
          </a:p>
          <a:p>
            <a:pPr algn="l" eaLnBrk="1" hangingPunct="1">
              <a:buClr>
                <a:srgbClr val="D5B144"/>
              </a:buClr>
              <a:buSzPct val="50000"/>
              <a:buFont typeface="Wingdings" panose="05000000000000000000" pitchFamily="2" charset="2"/>
              <a:buChar char="n"/>
            </a:pPr>
            <a:r>
              <a:rPr kumimoji="0" lang="zh-TW" altLang="en-US" sz="1350" dirty="0">
                <a:solidFill>
                  <a:srgbClr val="080808"/>
                </a:solidFill>
              </a:rPr>
              <a:t> </a:t>
            </a:r>
            <a:r>
              <a:rPr kumimoji="0" lang="zh-CN" altLang="en-US" sz="1350" dirty="0">
                <a:solidFill>
                  <a:srgbClr val="080808"/>
                </a:solidFill>
              </a:rPr>
              <a:t>屏幕分辨率</a:t>
            </a:r>
            <a:r>
              <a:rPr kumimoji="0" lang="en-US" altLang="zh-TW" sz="1350" dirty="0">
                <a:solidFill>
                  <a:srgbClr val="080808"/>
                </a:solidFill>
              </a:rPr>
              <a:t>: 1024X768</a:t>
            </a:r>
            <a:r>
              <a:rPr kumimoji="0" lang="en-US" altLang="zh-TW" sz="1350" dirty="0">
                <a:solidFill>
                  <a:srgbClr val="4D4D4D"/>
                </a:solidFill>
              </a:rPr>
              <a:t> </a:t>
            </a:r>
            <a:endParaRPr lang="en-US" altLang="zh-TW" sz="1350" dirty="0">
              <a:solidFill>
                <a:srgbClr val="4D4D4D"/>
              </a:solidFill>
            </a:endParaRPr>
          </a:p>
        </p:txBody>
      </p:sp>
      <p:sp>
        <p:nvSpPr>
          <p:cNvPr id="22" name="Text Box 31"/>
          <p:cNvSpPr txBox="1">
            <a:spLocks noChangeArrowheads="1"/>
          </p:cNvSpPr>
          <p:nvPr>
            <p:custDataLst>
              <p:tags r:id="rId19"/>
            </p:custDataLst>
          </p:nvPr>
        </p:nvSpPr>
        <p:spPr bwMode="auto">
          <a:xfrm>
            <a:off x="1980011" y="3421856"/>
            <a:ext cx="2645569"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en-US" altLang="zh-TW" sz="1350" dirty="0">
                <a:solidFill>
                  <a:srgbClr val="4D4D4D"/>
                </a:solidFill>
              </a:rPr>
              <a:t> </a:t>
            </a:r>
            <a:r>
              <a:rPr kumimoji="0" lang="en-US" altLang="zh-TW" sz="1350" dirty="0">
                <a:solidFill>
                  <a:srgbClr val="080808"/>
                </a:solidFill>
              </a:rPr>
              <a:t>DV: IEEE1394</a:t>
            </a:r>
            <a:r>
              <a:rPr kumimoji="0" lang="zh-TW" altLang="en-US" sz="1350" dirty="0">
                <a:solidFill>
                  <a:srgbClr val="080808"/>
                </a:solidFill>
              </a:rPr>
              <a:t>或</a:t>
            </a:r>
            <a:r>
              <a:rPr kumimoji="0" lang="en-US" altLang="zh-TW" sz="1350" dirty="0">
                <a:solidFill>
                  <a:srgbClr val="080808"/>
                </a:solidFill>
              </a:rPr>
              <a:t>USB</a:t>
            </a:r>
            <a:r>
              <a:rPr kumimoji="0" lang="zh-CN" altLang="en-US" sz="1350" dirty="0">
                <a:solidFill>
                  <a:srgbClr val="080808"/>
                </a:solidFill>
              </a:rPr>
              <a:t>传输</a:t>
            </a:r>
            <a:r>
              <a:rPr kumimoji="0" lang="zh-TW" altLang="en-US" sz="1350" dirty="0">
                <a:solidFill>
                  <a:srgbClr val="080808"/>
                </a:solidFill>
              </a:rPr>
              <a:t>介面</a:t>
            </a:r>
          </a:p>
          <a:p>
            <a:pPr algn="l" eaLnBrk="1" hangingPunct="1">
              <a:buClr>
                <a:srgbClr val="D5B144"/>
              </a:buClr>
              <a:buSzPct val="50000"/>
              <a:buFont typeface="Wingdings" panose="05000000000000000000" pitchFamily="2" charset="2"/>
              <a:buChar char="n"/>
            </a:pPr>
            <a:r>
              <a:rPr kumimoji="0" lang="zh-TW" altLang="en-US" sz="1350" dirty="0">
                <a:solidFill>
                  <a:srgbClr val="080808"/>
                </a:solidFill>
              </a:rPr>
              <a:t> </a:t>
            </a:r>
            <a:r>
              <a:rPr kumimoji="0" lang="en-US" altLang="zh-TW" sz="1350" dirty="0">
                <a:solidFill>
                  <a:srgbClr val="080808"/>
                </a:solidFill>
              </a:rPr>
              <a:t>Web Cam: USB</a:t>
            </a:r>
            <a:r>
              <a:rPr kumimoji="0" lang="zh-CN" altLang="en-US" sz="1350" dirty="0">
                <a:solidFill>
                  <a:srgbClr val="080808"/>
                </a:solidFill>
              </a:rPr>
              <a:t>传输</a:t>
            </a:r>
            <a:r>
              <a:rPr kumimoji="0" lang="zh-TW" altLang="en-US" sz="1350" dirty="0">
                <a:solidFill>
                  <a:srgbClr val="080808"/>
                </a:solidFill>
              </a:rPr>
              <a:t>介面</a:t>
            </a:r>
          </a:p>
          <a:p>
            <a:pPr algn="l" eaLnBrk="1" hangingPunct="1">
              <a:buClr>
                <a:srgbClr val="D5B144"/>
              </a:buClr>
              <a:buSzPct val="50000"/>
              <a:buFont typeface="Wingdings" panose="05000000000000000000" pitchFamily="2" charset="2"/>
              <a:buNone/>
            </a:pPr>
            <a:r>
              <a:rPr kumimoji="0" lang="en-US" altLang="zh-TW" sz="1050" dirty="0">
                <a:solidFill>
                  <a:srgbClr val="080808"/>
                </a:solidFill>
              </a:rPr>
              <a:t>(*</a:t>
            </a:r>
            <a:r>
              <a:rPr kumimoji="0" lang="zh-TW" altLang="en-US" sz="1050" dirty="0">
                <a:solidFill>
                  <a:srgbClr val="080808"/>
                </a:solidFill>
              </a:rPr>
              <a:t>此</a:t>
            </a:r>
            <a:r>
              <a:rPr kumimoji="0" lang="zh-CN" altLang="en-US" sz="1050" dirty="0">
                <a:solidFill>
                  <a:srgbClr val="080808"/>
                </a:solidFill>
              </a:rPr>
              <a:t>项目为非必要设备</a:t>
            </a:r>
            <a:r>
              <a:rPr kumimoji="0" lang="en-US" altLang="zh-TW" sz="1050" dirty="0">
                <a:solidFill>
                  <a:srgbClr val="080808"/>
                </a:solidFill>
              </a:rPr>
              <a:t>)</a:t>
            </a:r>
          </a:p>
        </p:txBody>
      </p:sp>
      <p:sp>
        <p:nvSpPr>
          <p:cNvPr id="23" name="Text Box 32"/>
          <p:cNvSpPr txBox="1">
            <a:spLocks noChangeArrowheads="1"/>
          </p:cNvSpPr>
          <p:nvPr>
            <p:custDataLst>
              <p:tags r:id="rId20"/>
            </p:custDataLst>
          </p:nvPr>
        </p:nvSpPr>
        <p:spPr bwMode="auto">
          <a:xfrm>
            <a:off x="1980011" y="4588670"/>
            <a:ext cx="2538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4625" indent="-174625"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zh-TW" altLang="en-US" sz="1350" dirty="0">
                <a:solidFill>
                  <a:srgbClr val="080808"/>
                </a:solidFill>
              </a:rPr>
              <a:t>使用一般</a:t>
            </a:r>
            <a:r>
              <a:rPr kumimoji="0" lang="zh-CN" altLang="en-US" sz="1350" dirty="0">
                <a:solidFill>
                  <a:srgbClr val="080808"/>
                </a:solidFill>
              </a:rPr>
              <a:t>头戴</a:t>
            </a:r>
            <a:r>
              <a:rPr kumimoji="0" lang="zh-TW" altLang="en-US" sz="1350" dirty="0">
                <a:solidFill>
                  <a:srgbClr val="080808"/>
                </a:solidFill>
              </a:rPr>
              <a:t>式或</a:t>
            </a:r>
            <a:r>
              <a:rPr kumimoji="0" lang="zh-CN" altLang="en-US" sz="1350" dirty="0">
                <a:solidFill>
                  <a:srgbClr val="080808"/>
                </a:solidFill>
              </a:rPr>
              <a:t>蓝牙耳机</a:t>
            </a:r>
            <a:r>
              <a:rPr kumimoji="0" lang="en-US" altLang="zh-TW" sz="1350" dirty="0">
                <a:solidFill>
                  <a:srgbClr val="080808"/>
                </a:solidFill>
              </a:rPr>
              <a:t>+</a:t>
            </a:r>
            <a:r>
              <a:rPr kumimoji="0" lang="zh-CN" altLang="en-US" sz="1350" dirty="0">
                <a:solidFill>
                  <a:srgbClr val="080808"/>
                </a:solidFill>
              </a:rPr>
              <a:t>麦克风</a:t>
            </a:r>
            <a:r>
              <a:rPr kumimoji="0" lang="zh-TW" altLang="en-US" sz="1350" dirty="0">
                <a:solidFill>
                  <a:srgbClr val="080808"/>
                </a:solidFill>
              </a:rPr>
              <a:t>，減少</a:t>
            </a:r>
            <a:r>
              <a:rPr kumimoji="0" lang="zh-CN" altLang="en-US" sz="1350" dirty="0">
                <a:solidFill>
                  <a:srgbClr val="080808"/>
                </a:solidFill>
              </a:rPr>
              <a:t>声音回波</a:t>
            </a:r>
            <a:endParaRPr kumimoji="0" lang="zh-TW" altLang="en-US" sz="1350" dirty="0">
              <a:solidFill>
                <a:srgbClr val="080808"/>
              </a:solidFill>
            </a:endParaRPr>
          </a:p>
        </p:txBody>
      </p:sp>
      <p:pic>
        <p:nvPicPr>
          <p:cNvPr id="24" name="Picture 33" descr="圖片10"/>
          <p:cNvPicPr>
            <a:picLocks noChangeAspect="1" noChangeArrowheads="1"/>
          </p:cNvPicPr>
          <p:nvPr>
            <p:custDataLst>
              <p:tags r:id="rId21"/>
            </p:custDataLst>
          </p:nvPr>
        </p:nvPicPr>
        <p:blipFill>
          <a:blip r:embed="rId39">
            <a:extLst>
              <a:ext uri="{28A0092B-C50C-407E-A947-70E740481C1C}">
                <a14:useLocalDpi xmlns:a14="http://schemas.microsoft.com/office/drawing/2010/main" val="0"/>
              </a:ext>
            </a:extLst>
          </a:blip>
          <a:srcRect/>
          <a:stretch>
            <a:fillRect/>
          </a:stretch>
        </p:blipFill>
        <p:spPr bwMode="auto">
          <a:xfrm>
            <a:off x="4842272" y="4530329"/>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4" descr="圖片18"/>
          <p:cNvPicPr>
            <a:picLocks noChangeAspect="1" noChangeArrowheads="1"/>
          </p:cNvPicPr>
          <p:nvPr>
            <p:custDataLst>
              <p:tags r:id="rId22"/>
            </p:custDataLst>
          </p:nvPr>
        </p:nvPicPr>
        <p:blipFill>
          <a:blip r:embed="rId40">
            <a:extLst>
              <a:ext uri="{28A0092B-C50C-407E-A947-70E740481C1C}">
                <a14:useLocalDpi xmlns:a14="http://schemas.microsoft.com/office/drawing/2010/main" val="0"/>
              </a:ext>
            </a:extLst>
          </a:blip>
          <a:srcRect/>
          <a:stretch>
            <a:fillRect/>
          </a:stretch>
        </p:blipFill>
        <p:spPr bwMode="auto">
          <a:xfrm>
            <a:off x="4750594" y="2100264"/>
            <a:ext cx="1073944" cy="78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35" descr="vosky"/>
          <p:cNvSpPr>
            <a:spLocks noChangeAspect="1" noChangeArrowheads="1"/>
          </p:cNvSpPr>
          <p:nvPr>
            <p:custDataLst>
              <p:tags r:id="rId23"/>
            </p:custDataLst>
          </p:nvPr>
        </p:nvSpPr>
        <p:spPr bwMode="auto">
          <a:xfrm>
            <a:off x="4457700" y="33147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spTree>
    <p:extLst>
      <p:ext uri="{BB962C8B-B14F-4D97-AF65-F5344CB8AC3E}">
        <p14:creationId xmlns:p14="http://schemas.microsoft.com/office/powerpoint/2010/main" val="20891187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custDataLst>
              <p:tags r:id="rId3"/>
            </p:custDataLst>
          </p:nvPr>
        </p:nvSpPr>
        <p:spPr>
          <a:xfrm>
            <a:off x="899592" y="274638"/>
            <a:ext cx="7427168" cy="490066"/>
          </a:xfrm>
        </p:spPr>
        <p:txBody>
          <a:bodyPr>
            <a:normAutofit fontScale="90000"/>
          </a:bodyPr>
          <a:lstStyle/>
          <a:p>
            <a:pPr algn="l" eaLnBrk="1" hangingPunct="1"/>
            <a:r>
              <a:rPr lang="zh-TW" altLang="en-US" dirty="0" smtClean="0">
                <a:latin typeface="+mn-ea"/>
                <a:ea typeface="+mn-ea"/>
              </a:rPr>
              <a:t>使用者端</a:t>
            </a:r>
            <a:r>
              <a:rPr lang="zh-CN" altLang="en-US" dirty="0" smtClean="0">
                <a:latin typeface="+mn-ea"/>
                <a:ea typeface="+mn-ea"/>
              </a:rPr>
              <a:t>软件及使用环境需求</a:t>
            </a:r>
            <a:endParaRPr lang="zh-TW" altLang="en-US" dirty="0" smtClean="0">
              <a:latin typeface="+mn-ea"/>
              <a:ea typeface="+mn-ea"/>
            </a:endParaRPr>
          </a:p>
        </p:txBody>
      </p:sp>
      <p:graphicFrame>
        <p:nvGraphicFramePr>
          <p:cNvPr id="334888" name="Group 40"/>
          <p:cNvGraphicFramePr>
            <a:graphicFrameLocks noGrp="1"/>
          </p:cNvGraphicFramePr>
          <p:nvPr>
            <p:custDataLst>
              <p:tags r:id="rId4"/>
            </p:custDataLst>
            <p:extLst/>
          </p:nvPr>
        </p:nvGraphicFramePr>
        <p:xfrm>
          <a:off x="1656160" y="1877620"/>
          <a:ext cx="5940028" cy="3780234"/>
        </p:xfrm>
        <a:graphic>
          <a:graphicData uri="http://schemas.openxmlformats.org/drawingml/2006/table">
            <a:tbl>
              <a:tblPr/>
              <a:tblGrid>
                <a:gridCol w="5940028"/>
              </a:tblGrid>
              <a:tr h="945356">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cap="flat">
                      <a:noFill/>
                    </a:lnT>
                    <a:lnB>
                      <a:noFill/>
                    </a:lnB>
                    <a:lnTlToBr>
                      <a:noFill/>
                    </a:lnTlToBr>
                    <a:lnBlToTr>
                      <a:noFill/>
                    </a:lnBlToTr>
                    <a:solidFill>
                      <a:srgbClr val="DDDDDD">
                        <a:alpha val="50000"/>
                      </a:srgbClr>
                    </a:solidFill>
                  </a:tcPr>
                </a:tc>
              </a:tr>
              <a:tr h="945356">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a:noFill/>
                    </a:lnT>
                    <a:lnB>
                      <a:noFill/>
                    </a:lnB>
                    <a:lnTlToBr>
                      <a:noFill/>
                    </a:lnTlToBr>
                    <a:lnBlToTr>
                      <a:noFill/>
                    </a:lnBlToTr>
                    <a:noFill/>
                  </a:tcPr>
                </a:tc>
              </a:tr>
              <a:tr h="944166">
                <a:tc>
                  <a:txBody>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itchFamily="2" charset="2"/>
                        <a:buNone/>
                        <a:tabLst/>
                      </a:pPr>
                      <a:endParaRPr kumimoji="1" lang="zh-TW" altLang="zh-TW" sz="1800" b="1" i="0" u="none" strike="noStrike" cap="none" normalizeH="0" baseline="0" smtClean="0">
                        <a:ln>
                          <a:noFill/>
                        </a:ln>
                        <a:solidFill>
                          <a:srgbClr val="317297"/>
                        </a:solidFill>
                        <a:effectLst/>
                        <a:latin typeface="Arial" charset="0"/>
                        <a:ea typeface="新細明體" pitchFamily="18" charset="-120"/>
                      </a:endParaRPr>
                    </a:p>
                  </a:txBody>
                  <a:tcPr marL="68580" marR="68580" marT="34290" marB="34290" horzOverflow="overflow">
                    <a:lnL cap="flat">
                      <a:noFill/>
                    </a:lnL>
                    <a:lnR cap="flat">
                      <a:noFill/>
                    </a:lnR>
                    <a:lnT>
                      <a:noFill/>
                    </a:lnT>
                    <a:lnB>
                      <a:noFill/>
                    </a:lnB>
                    <a:lnTlToBr>
                      <a:noFill/>
                    </a:lnTlToBr>
                    <a:lnBlToTr>
                      <a:noFill/>
                    </a:lnBlToTr>
                    <a:solidFill>
                      <a:srgbClr val="DDDDDD">
                        <a:alpha val="50000"/>
                      </a:srgbClr>
                    </a:solidFill>
                  </a:tcPr>
                </a:tc>
              </a:tr>
              <a:tr h="945356">
                <a:tc>
                  <a:txBody>
                    <a:bodyPr/>
                    <a:lstStyle/>
                    <a:p>
                      <a:pPr marL="174625" marR="0" lvl="0" indent="-174625" algn="l" defTabSz="914400" rtl="0" eaLnBrk="1" fontAlgn="base" latinLnBrk="0" hangingPunct="1">
                        <a:lnSpc>
                          <a:spcPct val="100000"/>
                        </a:lnSpc>
                        <a:spcBef>
                          <a:spcPct val="0"/>
                        </a:spcBef>
                        <a:spcAft>
                          <a:spcPct val="0"/>
                        </a:spcAft>
                        <a:buClr>
                          <a:srgbClr val="D5B144"/>
                        </a:buClr>
                        <a:buSzPct val="50000"/>
                        <a:buFont typeface="Wingdings" pitchFamily="2" charset="2"/>
                        <a:buChar char="n"/>
                        <a:tabLst/>
                      </a:pPr>
                      <a:endParaRPr kumimoji="1" lang="zh-TW" altLang="zh-TW" sz="1300" b="0" i="0" u="none" strike="noStrike" cap="none" normalizeH="0" baseline="0" smtClean="0">
                        <a:ln>
                          <a:noFill/>
                        </a:ln>
                        <a:solidFill>
                          <a:srgbClr val="4D4D4D"/>
                        </a:solidFill>
                        <a:effectLst/>
                        <a:latin typeface="Arial" charset="0"/>
                        <a:ea typeface="新細明體" pitchFamily="18" charset="-120"/>
                      </a:endParaRPr>
                    </a:p>
                  </a:txBody>
                  <a:tcPr marL="68580" marR="68580" marT="34290" marB="34290" horzOverflow="overflow">
                    <a:lnL cap="flat">
                      <a:noFill/>
                    </a:lnL>
                    <a:lnR cap="flat">
                      <a:noFill/>
                    </a:lnR>
                    <a:lnT>
                      <a:noFill/>
                    </a:lnT>
                    <a:lnB cap="flat">
                      <a:noFill/>
                    </a:lnB>
                    <a:lnTlToBr>
                      <a:noFill/>
                    </a:lnTlToBr>
                    <a:lnBlToTr>
                      <a:noFill/>
                    </a:lnBlToTr>
                    <a:noFill/>
                  </a:tcPr>
                </a:tc>
              </a:tr>
            </a:tbl>
          </a:graphicData>
        </a:graphic>
      </p:graphicFrame>
      <p:sp>
        <p:nvSpPr>
          <p:cNvPr id="334864" name="Text Box 16"/>
          <p:cNvSpPr txBox="1">
            <a:spLocks noChangeArrowheads="1"/>
          </p:cNvSpPr>
          <p:nvPr>
            <p:custDataLst>
              <p:tags r:id="rId5"/>
            </p:custDataLst>
          </p:nvPr>
        </p:nvSpPr>
        <p:spPr bwMode="auto">
          <a:xfrm>
            <a:off x="1926432" y="2828929"/>
            <a:ext cx="2752725" cy="369332"/>
          </a:xfrm>
          <a:prstGeom prst="rect">
            <a:avLst/>
          </a:prstGeom>
          <a:noFill/>
          <a:ln w="9525">
            <a:noFill/>
            <a:miter lim="800000"/>
            <a:headEnd/>
            <a:tailEnd/>
          </a:ln>
          <a:effectLst/>
        </p:spPr>
        <p:txBody>
          <a:bodyPr>
            <a:spAutoFit/>
          </a:bodyPr>
          <a:lstStyle/>
          <a:p>
            <a:pPr algn="l">
              <a:spcBef>
                <a:spcPct val="50000"/>
              </a:spcBef>
              <a:defRPr/>
            </a:pPr>
            <a:r>
              <a:rPr lang="en-US" altLang="zh-TW" b="1" i="1" dirty="0">
                <a:solidFill>
                  <a:srgbClr val="B00000"/>
                </a:solidFill>
                <a:effectLst>
                  <a:outerShdw blurRad="38100" dist="38100" dir="2700000" algn="tl">
                    <a:srgbClr val="C0C0C0"/>
                  </a:outerShdw>
                </a:effectLst>
                <a:latin typeface="Arial" charset="0"/>
              </a:rPr>
              <a:t>IE </a:t>
            </a:r>
            <a:r>
              <a:rPr lang="zh-CN" altLang="en-US" b="1" i="1" dirty="0">
                <a:solidFill>
                  <a:srgbClr val="B00000"/>
                </a:solidFill>
                <a:effectLst>
                  <a:outerShdw blurRad="38100" dist="38100" dir="2700000" algn="tl">
                    <a:srgbClr val="C0C0C0"/>
                  </a:outerShdw>
                </a:effectLst>
                <a:latin typeface="Arial" charset="0"/>
              </a:rPr>
              <a:t>浏览器</a:t>
            </a:r>
            <a:r>
              <a:rPr lang="zh-TW" altLang="en-US" b="1" i="1" dirty="0">
                <a:solidFill>
                  <a:srgbClr val="B00000"/>
                </a:solidFill>
                <a:effectLst>
                  <a:outerShdw blurRad="38100" dist="38100" dir="2700000" algn="tl">
                    <a:srgbClr val="C0C0C0"/>
                  </a:outerShdw>
                </a:effectLst>
                <a:latin typeface="Arial" charset="0"/>
              </a:rPr>
              <a:t> </a:t>
            </a:r>
          </a:p>
        </p:txBody>
      </p:sp>
      <p:sp>
        <p:nvSpPr>
          <p:cNvPr id="7178" name="AutoShape 17"/>
          <p:cNvSpPr>
            <a:spLocks noChangeArrowheads="1"/>
          </p:cNvSpPr>
          <p:nvPr>
            <p:custDataLst>
              <p:tags r:id="rId6"/>
            </p:custDataLst>
          </p:nvPr>
        </p:nvSpPr>
        <p:spPr bwMode="auto">
          <a:xfrm>
            <a:off x="4895851" y="1952631"/>
            <a:ext cx="2591991" cy="810815"/>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graphicFrame>
        <p:nvGraphicFramePr>
          <p:cNvPr id="7179" name="Object 18"/>
          <p:cNvGraphicFramePr>
            <a:graphicFrameLocks noGrp="1" noChangeAspect="1"/>
          </p:cNvGraphicFramePr>
          <p:nvPr>
            <p:ph idx="1"/>
            <p:custDataLst>
              <p:tags r:id="rId7"/>
            </p:custDataLst>
            <p:extLst/>
          </p:nvPr>
        </p:nvGraphicFramePr>
        <p:xfrm>
          <a:off x="1601391" y="2795592"/>
          <a:ext cx="319088" cy="354806"/>
        </p:xfrm>
        <a:graphic>
          <a:graphicData uri="http://schemas.openxmlformats.org/presentationml/2006/ole">
            <mc:AlternateContent xmlns:mc="http://schemas.openxmlformats.org/markup-compatibility/2006">
              <mc:Choice xmlns:v="urn:schemas-microsoft-com:vml" Requires="v">
                <p:oleObj spid="_x0000_s56882" name="Image" r:id="rId31" imgW="495063" imgH="520635" progId="Photoshop.Image.7">
                  <p:embed/>
                </p:oleObj>
              </mc:Choice>
              <mc:Fallback>
                <p:oleObj name="Image" r:id="rId31" imgW="495063" imgH="520635" progId="Photoshop.Image.7">
                  <p:embed/>
                  <p:pic>
                    <p:nvPicPr>
                      <p:cNvPr id="0" name=""/>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1391" y="2795592"/>
                        <a:ext cx="319088" cy="354806"/>
                      </a:xfrm>
                      <a:prstGeom prst="rect">
                        <a:avLst/>
                      </a:prstGeom>
                      <a:noFill/>
                      <a:ln>
                        <a:noFill/>
                      </a:ln>
                      <a:effectLst/>
                      <a:extLst/>
                    </p:spPr>
                  </p:pic>
                </p:oleObj>
              </mc:Fallback>
            </mc:AlternateContent>
          </a:graphicData>
        </a:graphic>
      </p:graphicFrame>
      <p:sp>
        <p:nvSpPr>
          <p:cNvPr id="7180" name="Text Box 19"/>
          <p:cNvSpPr txBox="1">
            <a:spLocks noChangeArrowheads="1"/>
          </p:cNvSpPr>
          <p:nvPr>
            <p:custDataLst>
              <p:tags r:id="rId8"/>
            </p:custDataLst>
          </p:nvPr>
        </p:nvSpPr>
        <p:spPr bwMode="auto">
          <a:xfrm>
            <a:off x="1871663" y="2137176"/>
            <a:ext cx="2970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4625" indent="-174625"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en-US" altLang="zh-TW" sz="1350" dirty="0">
                <a:solidFill>
                  <a:srgbClr val="080808"/>
                </a:solidFill>
              </a:rPr>
              <a:t>Windows 2000 </a:t>
            </a:r>
            <a:r>
              <a:rPr kumimoji="0" lang="zh-TW" altLang="en-US" sz="1350" dirty="0">
                <a:solidFill>
                  <a:srgbClr val="080808"/>
                </a:solidFill>
              </a:rPr>
              <a:t>以上的</a:t>
            </a:r>
            <a:r>
              <a:rPr kumimoji="0" lang="zh-CN" altLang="en-US" sz="1350" dirty="0">
                <a:solidFill>
                  <a:srgbClr val="080808"/>
                </a:solidFill>
              </a:rPr>
              <a:t>操作系统</a:t>
            </a:r>
            <a:endParaRPr kumimoji="0" lang="zh-TW" altLang="en-US" sz="1350" dirty="0">
              <a:solidFill>
                <a:srgbClr val="080808"/>
              </a:solidFill>
            </a:endParaRPr>
          </a:p>
        </p:txBody>
      </p:sp>
      <p:sp>
        <p:nvSpPr>
          <p:cNvPr id="334868" name="Text Box 20"/>
          <p:cNvSpPr txBox="1">
            <a:spLocks noChangeArrowheads="1"/>
          </p:cNvSpPr>
          <p:nvPr>
            <p:custDataLst>
              <p:tags r:id="rId9"/>
            </p:custDataLst>
          </p:nvPr>
        </p:nvSpPr>
        <p:spPr bwMode="auto">
          <a:xfrm>
            <a:off x="1925242" y="1824043"/>
            <a:ext cx="2752725" cy="646331"/>
          </a:xfrm>
          <a:prstGeom prst="rect">
            <a:avLst/>
          </a:prstGeom>
          <a:noFill/>
          <a:ln w="9525">
            <a:noFill/>
            <a:miter lim="800000"/>
            <a:headEnd/>
            <a:tailEnd/>
          </a:ln>
          <a:effectLst/>
        </p:spPr>
        <p:txBody>
          <a:bodyPr>
            <a:spAutoFit/>
          </a:bodyPr>
          <a:lstStyle/>
          <a:p>
            <a:pPr algn="l">
              <a:spcBef>
                <a:spcPct val="50000"/>
              </a:spcBef>
              <a:defRPr/>
            </a:pPr>
            <a:r>
              <a:rPr lang="zh-CN" altLang="en-US" b="1" i="1" dirty="0">
                <a:solidFill>
                  <a:srgbClr val="B00000"/>
                </a:solidFill>
                <a:effectLst>
                  <a:outerShdw blurRad="38100" dist="38100" dir="2700000" algn="tl">
                    <a:srgbClr val="C0C0C0"/>
                  </a:outerShdw>
                </a:effectLst>
                <a:latin typeface="Arial" charset="0"/>
              </a:rPr>
              <a:t>微软</a:t>
            </a:r>
            <a:r>
              <a:rPr lang="en-US" altLang="zh-TW" b="1" i="1" dirty="0">
                <a:solidFill>
                  <a:srgbClr val="B00000"/>
                </a:solidFill>
                <a:effectLst>
                  <a:outerShdw blurRad="38100" dist="38100" dir="2700000" algn="tl">
                    <a:srgbClr val="C0C0C0"/>
                  </a:outerShdw>
                </a:effectLst>
                <a:latin typeface="Arial" charset="0"/>
              </a:rPr>
              <a:t>Windows</a:t>
            </a:r>
            <a:r>
              <a:rPr lang="zh-CN" altLang="en-US" b="1" i="1" dirty="0">
                <a:solidFill>
                  <a:srgbClr val="B00000"/>
                </a:solidFill>
                <a:effectLst>
                  <a:outerShdw blurRad="38100" dist="38100" dir="2700000" algn="tl">
                    <a:srgbClr val="C0C0C0"/>
                  </a:outerShdw>
                </a:effectLst>
                <a:latin typeface="Arial" charset="0"/>
              </a:rPr>
              <a:t>操作系统</a:t>
            </a:r>
            <a:r>
              <a:rPr lang="en-US" altLang="zh-CN" b="1" i="1" dirty="0">
                <a:solidFill>
                  <a:srgbClr val="B00000"/>
                </a:solidFill>
                <a:effectLst>
                  <a:outerShdw blurRad="38100" dist="38100" dir="2700000" algn="tl">
                    <a:srgbClr val="C0C0C0"/>
                  </a:outerShdw>
                </a:effectLst>
                <a:latin typeface="Arial" charset="0"/>
              </a:rPr>
              <a:t>	</a:t>
            </a:r>
            <a:r>
              <a:rPr lang="zh-TW" altLang="en-US" b="1" i="1" dirty="0">
                <a:solidFill>
                  <a:srgbClr val="B00000"/>
                </a:solidFill>
                <a:effectLst>
                  <a:outerShdw blurRad="38100" dist="38100" dir="2700000" algn="tl">
                    <a:srgbClr val="C0C0C0"/>
                  </a:outerShdw>
                </a:effectLst>
                <a:latin typeface="Arial" charset="0"/>
              </a:rPr>
              <a:t> </a:t>
            </a:r>
          </a:p>
        </p:txBody>
      </p:sp>
      <p:graphicFrame>
        <p:nvGraphicFramePr>
          <p:cNvPr id="7182" name="Object 21"/>
          <p:cNvGraphicFramePr>
            <a:graphicFrameLocks noChangeAspect="1"/>
          </p:cNvGraphicFramePr>
          <p:nvPr>
            <p:custDataLst>
              <p:tags r:id="rId10"/>
            </p:custDataLst>
            <p:extLst/>
          </p:nvPr>
        </p:nvGraphicFramePr>
        <p:xfrm>
          <a:off x="1618060" y="1868095"/>
          <a:ext cx="361950" cy="333375"/>
        </p:xfrm>
        <a:graphic>
          <a:graphicData uri="http://schemas.openxmlformats.org/presentationml/2006/ole">
            <mc:AlternateContent xmlns:mc="http://schemas.openxmlformats.org/markup-compatibility/2006">
              <mc:Choice xmlns:v="urn:schemas-microsoft-com:vml" Requires="v">
                <p:oleObj spid="_x0000_s56883" name="Image" r:id="rId33" imgW="482370" imgH="444288" progId="Photoshop.Image.7">
                  <p:embed/>
                </p:oleObj>
              </mc:Choice>
              <mc:Fallback>
                <p:oleObj name="Image" r:id="rId33" imgW="482370" imgH="444288" progId="Photoshop.Image.7">
                  <p:embed/>
                  <p:pic>
                    <p:nvPicPr>
                      <p:cNvPr id="0" name=""/>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8060" y="1868095"/>
                        <a:ext cx="361950" cy="333375"/>
                      </a:xfrm>
                      <a:prstGeom prst="rect">
                        <a:avLst/>
                      </a:prstGeom>
                      <a:noFill/>
                      <a:ln>
                        <a:noFill/>
                      </a:ln>
                      <a:effectLst/>
                      <a:extLst/>
                    </p:spPr>
                  </p:pic>
                </p:oleObj>
              </mc:Fallback>
            </mc:AlternateContent>
          </a:graphicData>
        </a:graphic>
      </p:graphicFrame>
      <p:sp>
        <p:nvSpPr>
          <p:cNvPr id="334870" name="Text Box 22"/>
          <p:cNvSpPr txBox="1">
            <a:spLocks noChangeArrowheads="1"/>
          </p:cNvSpPr>
          <p:nvPr>
            <p:custDataLst>
              <p:tags r:id="rId11"/>
            </p:custDataLst>
          </p:nvPr>
        </p:nvSpPr>
        <p:spPr bwMode="auto">
          <a:xfrm>
            <a:off x="1926432" y="4720832"/>
            <a:ext cx="2752725" cy="369332"/>
          </a:xfrm>
          <a:prstGeom prst="rect">
            <a:avLst/>
          </a:prstGeom>
          <a:noFill/>
          <a:ln w="9525">
            <a:noFill/>
            <a:miter lim="800000"/>
            <a:headEnd/>
            <a:tailEnd/>
          </a:ln>
          <a:effectLst/>
        </p:spPr>
        <p:txBody>
          <a:bodyPr>
            <a:spAutoFit/>
          </a:bodyPr>
          <a:lstStyle/>
          <a:p>
            <a:pPr algn="l">
              <a:spcBef>
                <a:spcPct val="50000"/>
              </a:spcBef>
              <a:defRPr/>
            </a:pPr>
            <a:r>
              <a:rPr lang="zh-CN" altLang="en-US" b="1" i="1" dirty="0">
                <a:solidFill>
                  <a:srgbClr val="B00000"/>
                </a:solidFill>
                <a:effectLst>
                  <a:outerShdw blurRad="38100" dist="38100" dir="2700000" algn="tl">
                    <a:srgbClr val="C0C0C0"/>
                  </a:outerShdw>
                </a:effectLst>
                <a:latin typeface="Arial" charset="0"/>
              </a:rPr>
              <a:t>宽频网络</a:t>
            </a:r>
            <a:endParaRPr lang="zh-TW" altLang="en-US" b="1" i="1" dirty="0">
              <a:solidFill>
                <a:srgbClr val="B00000"/>
              </a:solidFill>
              <a:effectLst>
                <a:outerShdw blurRad="38100" dist="38100" dir="2700000" algn="tl">
                  <a:srgbClr val="C0C0C0"/>
                </a:outerShdw>
              </a:effectLst>
              <a:latin typeface="Arial" charset="0"/>
            </a:endParaRPr>
          </a:p>
        </p:txBody>
      </p:sp>
      <p:sp>
        <p:nvSpPr>
          <p:cNvPr id="7184" name="Text Box 23"/>
          <p:cNvSpPr txBox="1">
            <a:spLocks noChangeArrowheads="1"/>
          </p:cNvSpPr>
          <p:nvPr>
            <p:custDataLst>
              <p:tags r:id="rId12"/>
            </p:custDataLst>
          </p:nvPr>
        </p:nvSpPr>
        <p:spPr bwMode="auto">
          <a:xfrm>
            <a:off x="1871663" y="3102773"/>
            <a:ext cx="2970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4625" indent="-174625"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en-US" altLang="zh-TW" sz="1350">
                <a:solidFill>
                  <a:srgbClr val="080808"/>
                </a:solidFill>
              </a:rPr>
              <a:t>IE 6.0</a:t>
            </a:r>
            <a:r>
              <a:rPr kumimoji="0" lang="zh-TW" altLang="en-US" sz="1350">
                <a:solidFill>
                  <a:srgbClr val="080808"/>
                </a:solidFill>
              </a:rPr>
              <a:t>以上的瀏覽器</a:t>
            </a:r>
            <a:endParaRPr lang="zh-TW" altLang="en-US" sz="1350">
              <a:solidFill>
                <a:srgbClr val="080808"/>
              </a:solidFill>
            </a:endParaRPr>
          </a:p>
        </p:txBody>
      </p:sp>
      <p:sp>
        <p:nvSpPr>
          <p:cNvPr id="7185" name="AutoShape 24"/>
          <p:cNvSpPr>
            <a:spLocks noChangeArrowheads="1"/>
          </p:cNvSpPr>
          <p:nvPr>
            <p:custDataLst>
              <p:tags r:id="rId13"/>
            </p:custDataLst>
          </p:nvPr>
        </p:nvSpPr>
        <p:spPr bwMode="auto">
          <a:xfrm>
            <a:off x="4895851" y="2881318"/>
            <a:ext cx="2591991" cy="810815"/>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sp>
        <p:nvSpPr>
          <p:cNvPr id="7186" name="AutoShape 25"/>
          <p:cNvSpPr>
            <a:spLocks noChangeArrowheads="1"/>
          </p:cNvSpPr>
          <p:nvPr>
            <p:custDataLst>
              <p:tags r:id="rId14"/>
            </p:custDataLst>
          </p:nvPr>
        </p:nvSpPr>
        <p:spPr bwMode="auto">
          <a:xfrm>
            <a:off x="4895851" y="3832626"/>
            <a:ext cx="2591991" cy="810816"/>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sp>
        <p:nvSpPr>
          <p:cNvPr id="7187" name="AutoShape 26"/>
          <p:cNvSpPr>
            <a:spLocks noChangeArrowheads="1"/>
          </p:cNvSpPr>
          <p:nvPr>
            <p:custDataLst>
              <p:tags r:id="rId15"/>
            </p:custDataLst>
          </p:nvPr>
        </p:nvSpPr>
        <p:spPr bwMode="auto">
          <a:xfrm>
            <a:off x="4895851" y="4793462"/>
            <a:ext cx="2591991" cy="810815"/>
          </a:xfrm>
          <a:prstGeom prst="roundRect">
            <a:avLst>
              <a:gd name="adj" fmla="val 16667"/>
            </a:avLst>
          </a:prstGeom>
          <a:solidFill>
            <a:schemeClr val="bg1"/>
          </a:solidFill>
          <a:ln w="12700">
            <a:solidFill>
              <a:srgbClr val="808080"/>
            </a:solidFill>
            <a:round/>
            <a:headEnd/>
            <a:tailEnd/>
          </a:ln>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sp>
        <p:nvSpPr>
          <p:cNvPr id="334875" name="Text Box 27"/>
          <p:cNvSpPr txBox="1">
            <a:spLocks noChangeArrowheads="1"/>
          </p:cNvSpPr>
          <p:nvPr>
            <p:custDataLst>
              <p:tags r:id="rId16"/>
            </p:custDataLst>
          </p:nvPr>
        </p:nvSpPr>
        <p:spPr bwMode="auto">
          <a:xfrm>
            <a:off x="1926432" y="3746901"/>
            <a:ext cx="2969419" cy="369332"/>
          </a:xfrm>
          <a:prstGeom prst="rect">
            <a:avLst/>
          </a:prstGeom>
          <a:noFill/>
          <a:ln w="9525">
            <a:noFill/>
            <a:miter lim="800000"/>
            <a:headEnd/>
            <a:tailEnd/>
          </a:ln>
          <a:effectLst/>
        </p:spPr>
        <p:txBody>
          <a:bodyPr wrap="square">
            <a:spAutoFit/>
          </a:bodyPr>
          <a:lstStyle/>
          <a:p>
            <a:pPr algn="l">
              <a:spcBef>
                <a:spcPct val="50000"/>
              </a:spcBef>
              <a:defRPr/>
            </a:pPr>
            <a:r>
              <a:rPr lang="en-US" altLang="zh-TW" b="1" i="1" dirty="0">
                <a:solidFill>
                  <a:srgbClr val="B00000"/>
                </a:solidFill>
                <a:effectLst>
                  <a:outerShdw blurRad="38100" dist="38100" dir="2700000" algn="tl">
                    <a:srgbClr val="C0C0C0"/>
                  </a:outerShdw>
                </a:effectLst>
                <a:latin typeface="Arial" charset="0"/>
              </a:rPr>
              <a:t>Media Player</a:t>
            </a:r>
            <a:r>
              <a:rPr lang="zh-TW" altLang="en-US" b="1" i="1" dirty="0">
                <a:solidFill>
                  <a:srgbClr val="B00000"/>
                </a:solidFill>
                <a:effectLst>
                  <a:outerShdw blurRad="38100" dist="38100" dir="2700000" algn="tl">
                    <a:srgbClr val="C0C0C0"/>
                  </a:outerShdw>
                </a:effectLst>
                <a:latin typeface="Arial" charset="0"/>
              </a:rPr>
              <a:t>影音播放</a:t>
            </a:r>
            <a:r>
              <a:rPr lang="zh-CN" altLang="en-US" b="1" i="1" dirty="0">
                <a:solidFill>
                  <a:srgbClr val="B00000"/>
                </a:solidFill>
                <a:effectLst>
                  <a:outerShdw blurRad="38100" dist="38100" dir="2700000" algn="tl">
                    <a:srgbClr val="C0C0C0"/>
                  </a:outerShdw>
                </a:effectLst>
                <a:latin typeface="Arial" charset="0"/>
              </a:rPr>
              <a:t>软件</a:t>
            </a:r>
            <a:r>
              <a:rPr lang="zh-TW" altLang="en-US" b="1" i="1" dirty="0">
                <a:solidFill>
                  <a:srgbClr val="B00000"/>
                </a:solidFill>
                <a:effectLst>
                  <a:outerShdw blurRad="38100" dist="38100" dir="2700000" algn="tl">
                    <a:srgbClr val="C0C0C0"/>
                  </a:outerShdw>
                </a:effectLst>
                <a:latin typeface="Arial" charset="0"/>
              </a:rPr>
              <a:t> </a:t>
            </a:r>
          </a:p>
        </p:txBody>
      </p:sp>
      <p:sp>
        <p:nvSpPr>
          <p:cNvPr id="7189" name="Text Box 28"/>
          <p:cNvSpPr txBox="1">
            <a:spLocks noChangeArrowheads="1"/>
          </p:cNvSpPr>
          <p:nvPr>
            <p:custDataLst>
              <p:tags r:id="rId17"/>
            </p:custDataLst>
          </p:nvPr>
        </p:nvSpPr>
        <p:spPr bwMode="auto">
          <a:xfrm>
            <a:off x="1871663" y="4020745"/>
            <a:ext cx="29706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4625" indent="-174625"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en-US" altLang="zh-TW" sz="1350" dirty="0">
                <a:solidFill>
                  <a:srgbClr val="080808"/>
                </a:solidFill>
              </a:rPr>
              <a:t>Windows Media Player 9.0</a:t>
            </a:r>
            <a:r>
              <a:rPr kumimoji="0" lang="zh-TW" altLang="en-US" sz="1350" dirty="0">
                <a:solidFill>
                  <a:srgbClr val="080808"/>
                </a:solidFill>
              </a:rPr>
              <a:t>以上的影音播放</a:t>
            </a:r>
            <a:r>
              <a:rPr kumimoji="0" lang="zh-CN" altLang="en-US" sz="1350" dirty="0">
                <a:solidFill>
                  <a:srgbClr val="080808"/>
                </a:solidFill>
              </a:rPr>
              <a:t>软件</a:t>
            </a:r>
            <a:endParaRPr kumimoji="0" lang="zh-TW" altLang="en-US" sz="1350" dirty="0">
              <a:solidFill>
                <a:srgbClr val="4D4D4D"/>
              </a:solidFill>
            </a:endParaRPr>
          </a:p>
        </p:txBody>
      </p:sp>
      <p:graphicFrame>
        <p:nvGraphicFramePr>
          <p:cNvPr id="7190" name="Object 29"/>
          <p:cNvGraphicFramePr>
            <a:graphicFrameLocks noChangeAspect="1"/>
          </p:cNvGraphicFramePr>
          <p:nvPr>
            <p:custDataLst>
              <p:tags r:id="rId18"/>
            </p:custDataLst>
            <p:extLst/>
          </p:nvPr>
        </p:nvGraphicFramePr>
        <p:xfrm>
          <a:off x="1599010" y="3764760"/>
          <a:ext cx="381000" cy="381000"/>
        </p:xfrm>
        <a:graphic>
          <a:graphicData uri="http://schemas.openxmlformats.org/presentationml/2006/ole">
            <mc:AlternateContent xmlns:mc="http://schemas.openxmlformats.org/markup-compatibility/2006">
              <mc:Choice xmlns:v="urn:schemas-microsoft-com:vml" Requires="v">
                <p:oleObj spid="_x0000_s56884" name="Image" r:id="rId35" imgW="507578" imgH="507578" progId="Photoshop.Image.7">
                  <p:embed/>
                </p:oleObj>
              </mc:Choice>
              <mc:Fallback>
                <p:oleObj name="Image" r:id="rId35" imgW="507578" imgH="507578" progId="Photoshop.Image.7">
                  <p:embed/>
                  <p:pic>
                    <p:nvPicPr>
                      <p:cNvPr id="0" name=""/>
                      <p:cNvPicPr>
                        <a:picLocks noChangeAspect="1" noChangeArrowheads="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9010" y="3764760"/>
                        <a:ext cx="381000" cy="381000"/>
                      </a:xfrm>
                      <a:prstGeom prst="rect">
                        <a:avLst/>
                      </a:prstGeom>
                      <a:noFill/>
                      <a:ln>
                        <a:noFill/>
                      </a:ln>
                      <a:effectLst/>
                      <a:extLst/>
                    </p:spPr>
                  </p:pic>
                </p:oleObj>
              </mc:Fallback>
            </mc:AlternateContent>
          </a:graphicData>
        </a:graphic>
      </p:graphicFrame>
      <p:graphicFrame>
        <p:nvGraphicFramePr>
          <p:cNvPr id="7191" name="Object 30"/>
          <p:cNvGraphicFramePr>
            <a:graphicFrameLocks noChangeAspect="1"/>
          </p:cNvGraphicFramePr>
          <p:nvPr>
            <p:custDataLst>
              <p:tags r:id="rId19"/>
            </p:custDataLst>
            <p:extLst/>
          </p:nvPr>
        </p:nvGraphicFramePr>
        <p:xfrm>
          <a:off x="1656160" y="4750598"/>
          <a:ext cx="304800" cy="342900"/>
        </p:xfrm>
        <a:graphic>
          <a:graphicData uri="http://schemas.openxmlformats.org/presentationml/2006/ole">
            <mc:AlternateContent xmlns:mc="http://schemas.openxmlformats.org/markup-compatibility/2006">
              <mc:Choice xmlns:v="urn:schemas-microsoft-com:vml" Requires="v">
                <p:oleObj spid="_x0000_s56885" name="Image" r:id="rId37" imgW="406063" imgH="456821" progId="Photoshop.Image.7">
                  <p:embed/>
                </p:oleObj>
              </mc:Choice>
              <mc:Fallback>
                <p:oleObj name="Image" r:id="rId37" imgW="406063" imgH="456821" progId="Photoshop.Image.7">
                  <p:embed/>
                  <p:pic>
                    <p:nvPicPr>
                      <p:cNvPr id="0" name=""/>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6160" y="4750598"/>
                        <a:ext cx="304800" cy="342900"/>
                      </a:xfrm>
                      <a:prstGeom prst="rect">
                        <a:avLst/>
                      </a:prstGeom>
                      <a:noFill/>
                      <a:ln>
                        <a:noFill/>
                      </a:ln>
                      <a:effectLst/>
                      <a:extLst/>
                    </p:spPr>
                  </p:pic>
                </p:oleObj>
              </mc:Fallback>
            </mc:AlternateContent>
          </a:graphicData>
        </a:graphic>
      </p:graphicFrame>
      <p:graphicFrame>
        <p:nvGraphicFramePr>
          <p:cNvPr id="7192" name="Object 31"/>
          <p:cNvGraphicFramePr>
            <a:graphicFrameLocks noChangeAspect="1"/>
          </p:cNvGraphicFramePr>
          <p:nvPr>
            <p:custDataLst>
              <p:tags r:id="rId20"/>
            </p:custDataLst>
            <p:extLst/>
          </p:nvPr>
        </p:nvGraphicFramePr>
        <p:xfrm>
          <a:off x="5760245" y="4955386"/>
          <a:ext cx="1082279" cy="488156"/>
        </p:xfrm>
        <a:graphic>
          <a:graphicData uri="http://schemas.openxmlformats.org/presentationml/2006/ole">
            <mc:AlternateContent xmlns:mc="http://schemas.openxmlformats.org/markup-compatibility/2006">
              <mc:Choice xmlns:v="urn:schemas-microsoft-com:vml" Requires="v">
                <p:oleObj spid="_x0000_s56886" name="Image" r:id="rId39" imgW="1434415" imgH="647391" progId="Photoshop.Image.7">
                  <p:embed/>
                </p:oleObj>
              </mc:Choice>
              <mc:Fallback>
                <p:oleObj name="Image" r:id="rId39" imgW="1434415" imgH="647391" progId="Photoshop.Image.7">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60245" y="4955386"/>
                        <a:ext cx="1082279" cy="488156"/>
                      </a:xfrm>
                      <a:prstGeom prst="rect">
                        <a:avLst/>
                      </a:prstGeom>
                      <a:noFill/>
                      <a:ln>
                        <a:noFill/>
                      </a:ln>
                      <a:effectLst/>
                      <a:extLst/>
                    </p:spPr>
                  </p:pic>
                </p:oleObj>
              </mc:Fallback>
            </mc:AlternateContent>
          </a:graphicData>
        </a:graphic>
      </p:graphicFrame>
      <p:graphicFrame>
        <p:nvGraphicFramePr>
          <p:cNvPr id="7193" name="Object 32"/>
          <p:cNvGraphicFramePr>
            <a:graphicFrameLocks noChangeAspect="1"/>
          </p:cNvGraphicFramePr>
          <p:nvPr>
            <p:custDataLst>
              <p:tags r:id="rId21"/>
            </p:custDataLst>
            <p:extLst/>
          </p:nvPr>
        </p:nvGraphicFramePr>
        <p:xfrm>
          <a:off x="6386513" y="3930257"/>
          <a:ext cx="723900" cy="609600"/>
        </p:xfrm>
        <a:graphic>
          <a:graphicData uri="http://schemas.openxmlformats.org/presentationml/2006/ole">
            <mc:AlternateContent xmlns:mc="http://schemas.openxmlformats.org/markup-compatibility/2006">
              <mc:Choice xmlns:v="urn:schemas-microsoft-com:vml" Requires="v">
                <p:oleObj spid="_x0000_s56887" name="Image" r:id="rId41" imgW="964739" imgH="812412" progId="Photoshop.Image.7">
                  <p:embed/>
                </p:oleObj>
              </mc:Choice>
              <mc:Fallback>
                <p:oleObj name="Image" r:id="rId41" imgW="964739" imgH="812412" progId="Photoshop.Image.7">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386513" y="3930257"/>
                        <a:ext cx="723900" cy="609600"/>
                      </a:xfrm>
                      <a:prstGeom prst="rect">
                        <a:avLst/>
                      </a:prstGeom>
                      <a:noFill/>
                      <a:ln>
                        <a:noFill/>
                      </a:ln>
                      <a:effectLst/>
                      <a:extLst/>
                    </p:spPr>
                  </p:pic>
                </p:oleObj>
              </mc:Fallback>
            </mc:AlternateContent>
          </a:graphicData>
        </a:graphic>
      </p:graphicFrame>
      <p:graphicFrame>
        <p:nvGraphicFramePr>
          <p:cNvPr id="7194" name="Object 33"/>
          <p:cNvGraphicFramePr>
            <a:graphicFrameLocks noChangeAspect="1"/>
          </p:cNvGraphicFramePr>
          <p:nvPr>
            <p:custDataLst>
              <p:tags r:id="rId22"/>
            </p:custDataLst>
            <p:extLst/>
          </p:nvPr>
        </p:nvGraphicFramePr>
        <p:xfrm>
          <a:off x="6246019" y="3011095"/>
          <a:ext cx="1188244" cy="542925"/>
        </p:xfrm>
        <a:graphic>
          <a:graphicData uri="http://schemas.openxmlformats.org/presentationml/2006/ole">
            <mc:AlternateContent xmlns:mc="http://schemas.openxmlformats.org/markup-compatibility/2006">
              <mc:Choice xmlns:v="urn:schemas-microsoft-com:vml" Requires="v">
                <p:oleObj spid="_x0000_s56888" name="Image" r:id="rId43" imgW="3225397" imgH="1473016" progId="Photoshop.Image.7">
                  <p:embed/>
                </p:oleObj>
              </mc:Choice>
              <mc:Fallback>
                <p:oleObj name="Image" r:id="rId43" imgW="3225397" imgH="1473016" progId="Photoshop.Image.7">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246019" y="3011095"/>
                        <a:ext cx="1188244" cy="542925"/>
                      </a:xfrm>
                      <a:prstGeom prst="rect">
                        <a:avLst/>
                      </a:prstGeom>
                      <a:noFill/>
                      <a:ln>
                        <a:noFill/>
                      </a:ln>
                      <a:effectLst/>
                      <a:extLst/>
                    </p:spPr>
                  </p:pic>
                </p:oleObj>
              </mc:Fallback>
            </mc:AlternateContent>
          </a:graphicData>
        </a:graphic>
      </p:graphicFrame>
      <p:graphicFrame>
        <p:nvGraphicFramePr>
          <p:cNvPr id="7195" name="Object 34"/>
          <p:cNvGraphicFramePr>
            <a:graphicFrameLocks noChangeAspect="1"/>
          </p:cNvGraphicFramePr>
          <p:nvPr>
            <p:custDataLst>
              <p:tags r:id="rId23"/>
            </p:custDataLst>
            <p:extLst/>
          </p:nvPr>
        </p:nvGraphicFramePr>
        <p:xfrm>
          <a:off x="6192442" y="2418164"/>
          <a:ext cx="1026319" cy="205979"/>
        </p:xfrm>
        <a:graphic>
          <a:graphicData uri="http://schemas.openxmlformats.org/presentationml/2006/ole">
            <mc:AlternateContent xmlns:mc="http://schemas.openxmlformats.org/markup-compatibility/2006">
              <mc:Choice xmlns:v="urn:schemas-microsoft-com:vml" Requires="v">
                <p:oleObj spid="_x0000_s56889" name="Image" r:id="rId45" imgW="1904762" imgH="380818" progId="Photoshop.Image.7">
                  <p:embed/>
                </p:oleObj>
              </mc:Choice>
              <mc:Fallback>
                <p:oleObj name="Image" r:id="rId45" imgW="1904762" imgH="380818" progId="Photoshop.Image.7">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192442" y="2418164"/>
                        <a:ext cx="1026319" cy="205979"/>
                      </a:xfrm>
                      <a:prstGeom prst="rect">
                        <a:avLst/>
                      </a:prstGeom>
                      <a:noFill/>
                      <a:ln>
                        <a:noFill/>
                      </a:ln>
                      <a:effectLst/>
                      <a:extLst/>
                    </p:spPr>
                  </p:pic>
                </p:oleObj>
              </mc:Fallback>
            </mc:AlternateContent>
          </a:graphicData>
        </a:graphic>
      </p:graphicFrame>
      <p:pic>
        <p:nvPicPr>
          <p:cNvPr id="7196" name="Picture 35" descr="Windows 2000 Home">
            <a:hlinkClick r:id="rId47"/>
          </p:cNvPr>
          <p:cNvPicPr>
            <a:picLocks noChangeAspect="1" noChangeArrowheads="1"/>
          </p:cNvPicPr>
          <p:nvPr>
            <p:custDataLst>
              <p:tags r:id="rId24"/>
            </p:custDataLst>
          </p:nvPr>
        </p:nvPicPr>
        <p:blipFill>
          <a:blip r:embed="rId48">
            <a:extLst>
              <a:ext uri="{28A0092B-C50C-407E-A947-70E740481C1C}">
                <a14:useLocalDpi xmlns:a14="http://schemas.microsoft.com/office/drawing/2010/main" val="0"/>
              </a:ext>
            </a:extLst>
          </a:blip>
          <a:srcRect/>
          <a:stretch>
            <a:fillRect/>
          </a:stretch>
        </p:blipFill>
        <p:spPr bwMode="auto">
          <a:xfrm>
            <a:off x="6299599" y="2093124"/>
            <a:ext cx="113466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7" name="Picture 36" descr="圖片7"/>
          <p:cNvPicPr>
            <a:picLocks noChangeAspect="1" noChangeArrowheads="1"/>
          </p:cNvPicPr>
          <p:nvPr>
            <p:custDataLst>
              <p:tags r:id="rId25"/>
            </p:custDataLst>
          </p:nvPr>
        </p:nvPicPr>
        <p:blipFill>
          <a:blip r:embed="rId49">
            <a:extLst>
              <a:ext uri="{28A0092B-C50C-407E-A947-70E740481C1C}">
                <a14:useLocalDpi xmlns:a14="http://schemas.microsoft.com/office/drawing/2010/main" val="0"/>
              </a:ext>
            </a:extLst>
          </a:blip>
          <a:srcRect/>
          <a:stretch>
            <a:fillRect/>
          </a:stretch>
        </p:blipFill>
        <p:spPr bwMode="auto">
          <a:xfrm>
            <a:off x="5057777" y="2018113"/>
            <a:ext cx="106084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8" name="Picture 37" descr="圖片8"/>
          <p:cNvPicPr>
            <a:picLocks noChangeAspect="1" noChangeArrowheads="1"/>
          </p:cNvPicPr>
          <p:nvPr>
            <p:custDataLst>
              <p:tags r:id="rId26"/>
            </p:custDataLst>
          </p:nvPr>
        </p:nvPicPr>
        <p:blipFill>
          <a:blip r:embed="rId50">
            <a:extLst>
              <a:ext uri="{28A0092B-C50C-407E-A947-70E740481C1C}">
                <a14:useLocalDpi xmlns:a14="http://schemas.microsoft.com/office/drawing/2010/main" val="0"/>
              </a:ext>
            </a:extLst>
          </a:blip>
          <a:srcRect/>
          <a:stretch>
            <a:fillRect/>
          </a:stretch>
        </p:blipFill>
        <p:spPr bwMode="auto">
          <a:xfrm>
            <a:off x="5064919" y="2936085"/>
            <a:ext cx="1051322"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圖片9"/>
          <p:cNvPicPr>
            <a:picLocks noChangeAspect="1" noChangeArrowheads="1"/>
          </p:cNvPicPr>
          <p:nvPr>
            <p:custDataLst>
              <p:tags r:id="rId27"/>
            </p:custDataLst>
          </p:nvPr>
        </p:nvPicPr>
        <p:blipFill>
          <a:blip r:embed="rId51">
            <a:extLst>
              <a:ext uri="{28A0092B-C50C-407E-A947-70E740481C1C}">
                <a14:useLocalDpi xmlns:a14="http://schemas.microsoft.com/office/drawing/2010/main" val="0"/>
              </a:ext>
            </a:extLst>
          </a:blip>
          <a:srcRect/>
          <a:stretch>
            <a:fillRect/>
          </a:stretch>
        </p:blipFill>
        <p:spPr bwMode="auto">
          <a:xfrm>
            <a:off x="5176838" y="3864774"/>
            <a:ext cx="845344" cy="74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0" name="Text Box 39"/>
          <p:cNvSpPr txBox="1">
            <a:spLocks noChangeArrowheads="1"/>
          </p:cNvSpPr>
          <p:nvPr>
            <p:custDataLst>
              <p:tags r:id="rId28"/>
            </p:custDataLst>
          </p:nvPr>
        </p:nvSpPr>
        <p:spPr bwMode="auto">
          <a:xfrm>
            <a:off x="1871663" y="5014918"/>
            <a:ext cx="29706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74625" indent="-174625"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buClr>
                <a:srgbClr val="D5B144"/>
              </a:buClr>
              <a:buSzPct val="50000"/>
              <a:buFont typeface="Wingdings" panose="05000000000000000000" pitchFamily="2" charset="2"/>
              <a:buChar char="n"/>
            </a:pPr>
            <a:r>
              <a:rPr kumimoji="0" lang="zh-CN" altLang="en-US" sz="1200" dirty="0">
                <a:solidFill>
                  <a:srgbClr val="080808"/>
                </a:solidFill>
              </a:rPr>
              <a:t>下载</a:t>
            </a:r>
            <a:r>
              <a:rPr kumimoji="0" lang="en-US" altLang="zh-TW" sz="1200" dirty="0">
                <a:solidFill>
                  <a:srgbClr val="080808"/>
                </a:solidFill>
              </a:rPr>
              <a:t>1M / </a:t>
            </a:r>
            <a:r>
              <a:rPr kumimoji="0" lang="zh-CN" altLang="en-US" sz="1200" dirty="0">
                <a:solidFill>
                  <a:srgbClr val="080808"/>
                </a:solidFill>
              </a:rPr>
              <a:t>上传</a:t>
            </a:r>
            <a:r>
              <a:rPr kumimoji="0" lang="zh-TW" altLang="en-US" sz="1200" dirty="0">
                <a:solidFill>
                  <a:srgbClr val="080808"/>
                </a:solidFill>
              </a:rPr>
              <a:t>  </a:t>
            </a:r>
            <a:r>
              <a:rPr kumimoji="0" lang="en-US" altLang="zh-TW" sz="1200" dirty="0">
                <a:solidFill>
                  <a:srgbClr val="080808"/>
                </a:solidFill>
              </a:rPr>
              <a:t>64K</a:t>
            </a:r>
            <a:r>
              <a:rPr kumimoji="0" lang="zh-TW" altLang="en-US" sz="1200" dirty="0">
                <a:solidFill>
                  <a:srgbClr val="080808"/>
                </a:solidFill>
              </a:rPr>
              <a:t>以上 </a:t>
            </a:r>
            <a:r>
              <a:rPr kumimoji="0" lang="en-US" altLang="zh-TW" sz="1200" dirty="0">
                <a:solidFill>
                  <a:srgbClr val="080808"/>
                </a:solidFill>
              </a:rPr>
              <a:t>(</a:t>
            </a:r>
            <a:r>
              <a:rPr kumimoji="0" lang="zh-CN" altLang="en-US" sz="1200" dirty="0">
                <a:solidFill>
                  <a:srgbClr val="080808"/>
                </a:solidFill>
              </a:rPr>
              <a:t>只传送声音</a:t>
            </a:r>
            <a:r>
              <a:rPr kumimoji="0" lang="en-US" altLang="zh-TW" sz="1200" dirty="0">
                <a:solidFill>
                  <a:srgbClr val="080808"/>
                </a:solidFill>
              </a:rPr>
              <a:t>)</a:t>
            </a:r>
          </a:p>
          <a:p>
            <a:pPr algn="l" eaLnBrk="1" hangingPunct="1">
              <a:buClr>
                <a:srgbClr val="D5B144"/>
              </a:buClr>
              <a:buSzPct val="50000"/>
              <a:buFont typeface="Wingdings" panose="05000000000000000000" pitchFamily="2" charset="2"/>
              <a:buChar char="n"/>
            </a:pPr>
            <a:r>
              <a:rPr kumimoji="0" lang="zh-TW" altLang="en-US" sz="1200" dirty="0">
                <a:solidFill>
                  <a:srgbClr val="080808"/>
                </a:solidFill>
              </a:rPr>
              <a:t>下載</a:t>
            </a:r>
            <a:r>
              <a:rPr kumimoji="0" lang="en-US" altLang="zh-TW" sz="1200" dirty="0">
                <a:solidFill>
                  <a:srgbClr val="080808"/>
                </a:solidFill>
              </a:rPr>
              <a:t>2M / </a:t>
            </a:r>
            <a:r>
              <a:rPr kumimoji="0" lang="zh-CN" altLang="en-US" sz="1200" dirty="0">
                <a:solidFill>
                  <a:srgbClr val="080808"/>
                </a:solidFill>
              </a:rPr>
              <a:t>上传</a:t>
            </a:r>
            <a:r>
              <a:rPr kumimoji="0" lang="en-US" altLang="zh-TW" sz="1200" dirty="0">
                <a:solidFill>
                  <a:srgbClr val="080808"/>
                </a:solidFill>
              </a:rPr>
              <a:t>256K</a:t>
            </a:r>
            <a:r>
              <a:rPr kumimoji="0" lang="zh-TW" altLang="en-US" sz="1200" dirty="0">
                <a:solidFill>
                  <a:srgbClr val="080808"/>
                </a:solidFill>
              </a:rPr>
              <a:t>以上 </a:t>
            </a:r>
            <a:r>
              <a:rPr kumimoji="0" lang="en-US" altLang="zh-TW" sz="1200" dirty="0">
                <a:solidFill>
                  <a:srgbClr val="080808"/>
                </a:solidFill>
              </a:rPr>
              <a:t>(</a:t>
            </a:r>
            <a:r>
              <a:rPr kumimoji="0" lang="zh-CN" altLang="en-US" sz="1200" dirty="0">
                <a:solidFill>
                  <a:srgbClr val="080808"/>
                </a:solidFill>
              </a:rPr>
              <a:t>同时传送影像和声音</a:t>
            </a:r>
            <a:r>
              <a:rPr kumimoji="0" lang="en-US" altLang="zh-TW" sz="1200" dirty="0">
                <a:solidFill>
                  <a:srgbClr val="080808"/>
                </a:solidFill>
              </a:rPr>
              <a:t>) </a:t>
            </a:r>
          </a:p>
        </p:txBody>
      </p:sp>
    </p:spTree>
    <p:custDataLst>
      <p:tags r:id="rId2"/>
    </p:custDataLst>
    <p:extLst>
      <p:ext uri="{BB962C8B-B14F-4D97-AF65-F5344CB8AC3E}">
        <p14:creationId xmlns:p14="http://schemas.microsoft.com/office/powerpoint/2010/main" val="1900270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reeform 2"/>
          <p:cNvSpPr>
            <a:spLocks/>
          </p:cNvSpPr>
          <p:nvPr>
            <p:custDataLst>
              <p:tags r:id="rId3"/>
            </p:custDataLst>
          </p:nvPr>
        </p:nvSpPr>
        <p:spPr bwMode="auto">
          <a:xfrm rot="4601081">
            <a:off x="3505795" y="3080744"/>
            <a:ext cx="665560" cy="709613"/>
          </a:xfrm>
          <a:custGeom>
            <a:avLst/>
            <a:gdLst>
              <a:gd name="T0" fmla="*/ 0 w 771"/>
              <a:gd name="T1" fmla="*/ 0 h 408"/>
              <a:gd name="T2" fmla="*/ 417809 w 771"/>
              <a:gd name="T3" fmla="*/ 211029 h 408"/>
              <a:gd name="T4" fmla="*/ 887413 w 771"/>
              <a:gd name="T5" fmla="*/ 94615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cubicBezTo>
                  <a:pt x="117" y="11"/>
                  <a:pt x="234" y="23"/>
                  <a:pt x="363" y="91"/>
                </a:cubicBezTo>
                <a:cubicBezTo>
                  <a:pt x="492" y="159"/>
                  <a:pt x="703" y="355"/>
                  <a:pt x="771" y="408"/>
                </a:cubicBezTo>
              </a:path>
            </a:pathLst>
          </a:custGeom>
          <a:noFill/>
          <a:ln w="12700">
            <a:solidFill>
              <a:srgbClr val="B2B2B2"/>
            </a:solidFill>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sz="1350"/>
          </a:p>
        </p:txBody>
      </p:sp>
      <p:pic>
        <p:nvPicPr>
          <p:cNvPr id="8196" name="Picture 3" descr="ear-mic"/>
          <p:cNvPicPr>
            <a:picLocks noChangeAspect="1" noChangeArrowheads="1"/>
          </p:cNvPicPr>
          <p:nvPr>
            <p:custDataLst>
              <p:tags r:id="rId4"/>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rot="-1611517">
            <a:off x="1891904" y="4496992"/>
            <a:ext cx="91916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961237S"/>
          <p:cNvPicPr>
            <a:picLocks noChangeAspect="1" noChangeArrowheads="1"/>
          </p:cNvPicPr>
          <p:nvPr>
            <p:custDataLst>
              <p:tags r:id="rId5"/>
            </p:custDataLst>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4292" y="3405189"/>
            <a:ext cx="972740" cy="97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5"/>
          <p:cNvSpPr>
            <a:spLocks noGrp="1" noChangeArrowheads="1"/>
          </p:cNvSpPr>
          <p:nvPr>
            <p:ph type="title"/>
            <p:custDataLst>
              <p:tags r:id="rId6"/>
            </p:custDataLst>
          </p:nvPr>
        </p:nvSpPr>
        <p:spPr>
          <a:xfrm>
            <a:off x="841277" y="117822"/>
            <a:ext cx="4690864" cy="706090"/>
          </a:xfrm>
        </p:spPr>
        <p:txBody>
          <a:bodyPr>
            <a:normAutofit fontScale="90000"/>
          </a:bodyPr>
          <a:lstStyle/>
          <a:p>
            <a:pPr algn="l" eaLnBrk="1" hangingPunct="1"/>
            <a:r>
              <a:rPr lang="zh-TW" altLang="en-US" dirty="0" smtClean="0">
                <a:latin typeface="+mn-ea"/>
                <a:ea typeface="+mn-ea"/>
              </a:rPr>
              <a:t>使用者端</a:t>
            </a:r>
            <a:r>
              <a:rPr lang="zh-CN" altLang="en-US" dirty="0" smtClean="0">
                <a:latin typeface="+mn-ea"/>
                <a:ea typeface="+mn-ea"/>
              </a:rPr>
              <a:t>设备连接</a:t>
            </a:r>
            <a:endParaRPr lang="zh-TW" altLang="en-US" dirty="0" smtClean="0">
              <a:latin typeface="+mn-ea"/>
              <a:ea typeface="+mn-ea"/>
            </a:endParaRPr>
          </a:p>
        </p:txBody>
      </p:sp>
      <p:sp>
        <p:nvSpPr>
          <p:cNvPr id="336902" name="Text Box 6"/>
          <p:cNvSpPr txBox="1">
            <a:spLocks noChangeArrowheads="1"/>
          </p:cNvSpPr>
          <p:nvPr>
            <p:custDataLst>
              <p:tags r:id="rId7"/>
            </p:custDataLst>
          </p:nvPr>
        </p:nvSpPr>
        <p:spPr bwMode="auto">
          <a:xfrm>
            <a:off x="1601391" y="1897856"/>
            <a:ext cx="4968478" cy="680956"/>
          </a:xfrm>
          <a:prstGeom prst="rect">
            <a:avLst/>
          </a:prstGeom>
          <a:noFill/>
          <a:ln w="9525">
            <a:noFill/>
            <a:miter lim="800000"/>
            <a:headEnd/>
            <a:tailEnd/>
          </a:ln>
          <a:effectLst/>
        </p:spPr>
        <p:txBody>
          <a:bodyPr>
            <a:spAutoFit/>
          </a:bodyPr>
          <a:lstStyle/>
          <a:p>
            <a:pPr algn="l">
              <a:spcBef>
                <a:spcPct val="50000"/>
              </a:spcBef>
              <a:defRPr/>
            </a:pPr>
            <a:r>
              <a:rPr lang="en-US" altLang="zh-TW" b="1" i="1" dirty="0">
                <a:solidFill>
                  <a:srgbClr val="B00000"/>
                </a:solidFill>
                <a:effectLst>
                  <a:outerShdw blurRad="38100" dist="38100" dir="2700000" algn="tl">
                    <a:srgbClr val="C0C0C0"/>
                  </a:outerShdw>
                </a:effectLst>
                <a:latin typeface="Arial" charset="0"/>
              </a:rPr>
              <a:t>&gt;&gt; </a:t>
            </a:r>
            <a:r>
              <a:rPr lang="zh-TW" altLang="en-US" b="1" i="1" dirty="0">
                <a:solidFill>
                  <a:srgbClr val="B00000"/>
                </a:solidFill>
                <a:effectLst>
                  <a:outerShdw blurRad="38100" dist="38100" dir="2700000" algn="tl">
                    <a:srgbClr val="C0C0C0"/>
                  </a:outerShdw>
                </a:effectLst>
                <a:latin typeface="Arial" charset="0"/>
              </a:rPr>
              <a:t>將</a:t>
            </a:r>
            <a:r>
              <a:rPr lang="zh-CN" altLang="en-US" b="1" i="1" dirty="0">
                <a:solidFill>
                  <a:srgbClr val="B00000"/>
                </a:solidFill>
                <a:effectLst>
                  <a:outerShdw blurRad="38100" dist="38100" dir="2700000" algn="tl">
                    <a:srgbClr val="C0C0C0"/>
                  </a:outerShdw>
                </a:effectLst>
                <a:latin typeface="Arial" charset="0"/>
              </a:rPr>
              <a:t>网线</a:t>
            </a:r>
            <a:r>
              <a:rPr lang="zh-TW" altLang="en-US" b="1" i="1" dirty="0">
                <a:solidFill>
                  <a:srgbClr val="B00000"/>
                </a:solidFill>
                <a:effectLst>
                  <a:outerShdw blurRad="38100" dist="38100" dir="2700000" algn="tl">
                    <a:srgbClr val="C0C0C0"/>
                  </a:outerShdw>
                </a:effectLst>
                <a:latin typeface="Arial" charset="0"/>
              </a:rPr>
              <a:t>及影音</a:t>
            </a:r>
            <a:r>
              <a:rPr lang="zh-CN" altLang="en-US" b="1" i="1" dirty="0">
                <a:solidFill>
                  <a:srgbClr val="B00000"/>
                </a:solidFill>
                <a:effectLst>
                  <a:outerShdw blurRad="38100" dist="38100" dir="2700000" algn="tl">
                    <a:srgbClr val="C0C0C0"/>
                  </a:outerShdw>
                </a:effectLst>
                <a:latin typeface="Arial" charset="0"/>
              </a:rPr>
              <a:t>设备连接</a:t>
            </a:r>
            <a:r>
              <a:rPr lang="zh-TW" altLang="en-US" b="1" i="1" dirty="0">
                <a:solidFill>
                  <a:srgbClr val="B00000"/>
                </a:solidFill>
                <a:effectLst>
                  <a:outerShdw blurRad="38100" dist="38100" dir="2700000" algn="tl">
                    <a:srgbClr val="C0C0C0"/>
                  </a:outerShdw>
                </a:effectLst>
                <a:latin typeface="Arial" charset="0"/>
              </a:rPr>
              <a:t>到您的</a:t>
            </a:r>
            <a:r>
              <a:rPr lang="zh-CN" altLang="en-US" b="1" i="1" dirty="0">
                <a:solidFill>
                  <a:srgbClr val="B00000"/>
                </a:solidFill>
                <a:effectLst>
                  <a:outerShdw blurRad="38100" dist="38100" dir="2700000" algn="tl">
                    <a:srgbClr val="C0C0C0"/>
                  </a:outerShdw>
                </a:effectLst>
                <a:latin typeface="Arial" charset="0"/>
              </a:rPr>
              <a:t>个人电脑</a:t>
            </a:r>
            <a:endParaRPr lang="zh-TW" altLang="en-US" b="1" i="1" dirty="0">
              <a:solidFill>
                <a:srgbClr val="B00000"/>
              </a:solidFill>
              <a:effectLst>
                <a:outerShdw blurRad="38100" dist="38100" dir="2700000" algn="tl">
                  <a:srgbClr val="C0C0C0"/>
                </a:outerShdw>
              </a:effectLst>
              <a:latin typeface="Arial" charset="0"/>
            </a:endParaRPr>
          </a:p>
          <a:p>
            <a:pPr algn="l">
              <a:spcBef>
                <a:spcPct val="50000"/>
              </a:spcBef>
              <a:defRPr/>
            </a:pPr>
            <a:endParaRPr lang="en-US" altLang="zh-TW" sz="1350" b="1" i="1" dirty="0">
              <a:effectLst>
                <a:outerShdw blurRad="38100" dist="38100" dir="2700000" algn="tl">
                  <a:srgbClr val="C0C0C0"/>
                </a:outerShdw>
              </a:effectLst>
              <a:latin typeface="Arial" charset="0"/>
            </a:endParaRPr>
          </a:p>
        </p:txBody>
      </p:sp>
      <p:sp>
        <p:nvSpPr>
          <p:cNvPr id="8200" name="Rectangle 7"/>
          <p:cNvSpPr>
            <a:spLocks noChangeArrowheads="1"/>
          </p:cNvSpPr>
          <p:nvPr>
            <p:custDataLst>
              <p:tags r:id="rId8"/>
            </p:custDataLst>
          </p:nvPr>
        </p:nvSpPr>
        <p:spPr bwMode="auto">
          <a:xfrm>
            <a:off x="5328049" y="2457451"/>
            <a:ext cx="2430065" cy="2268141"/>
          </a:xfrm>
          <a:prstGeom prst="rect">
            <a:avLst/>
          </a:prstGeom>
          <a:noFill/>
          <a:ln w="38100" cmpd="dbl">
            <a:solidFill>
              <a:srgbClr val="D5B144"/>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eaLnBrk="1" hangingPunct="1"/>
            <a:endParaRPr lang="zh-TW" altLang="en-US" sz="750"/>
          </a:p>
        </p:txBody>
      </p:sp>
      <p:sp>
        <p:nvSpPr>
          <p:cNvPr id="8201" name="Freeform 8"/>
          <p:cNvSpPr>
            <a:spLocks/>
          </p:cNvSpPr>
          <p:nvPr>
            <p:custDataLst>
              <p:tags r:id="rId9"/>
            </p:custDataLst>
          </p:nvPr>
        </p:nvSpPr>
        <p:spPr bwMode="auto">
          <a:xfrm>
            <a:off x="2843214" y="4508897"/>
            <a:ext cx="686991" cy="517922"/>
          </a:xfrm>
          <a:custGeom>
            <a:avLst/>
            <a:gdLst>
              <a:gd name="T0" fmla="*/ 0 w 726"/>
              <a:gd name="T1" fmla="*/ 690562 h 408"/>
              <a:gd name="T2" fmla="*/ 457994 w 726"/>
              <a:gd name="T3" fmla="*/ 612705 h 408"/>
              <a:gd name="T4" fmla="*/ 801174 w 726"/>
              <a:gd name="T5" fmla="*/ 306352 h 408"/>
              <a:gd name="T6" fmla="*/ 915988 w 726"/>
              <a:gd name="T7" fmla="*/ 0 h 4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408">
                <a:moveTo>
                  <a:pt x="0" y="408"/>
                </a:moveTo>
                <a:cubicBezTo>
                  <a:pt x="128" y="404"/>
                  <a:pt x="257" y="400"/>
                  <a:pt x="363" y="362"/>
                </a:cubicBezTo>
                <a:cubicBezTo>
                  <a:pt x="469" y="324"/>
                  <a:pt x="574" y="241"/>
                  <a:pt x="635" y="181"/>
                </a:cubicBezTo>
                <a:cubicBezTo>
                  <a:pt x="696" y="121"/>
                  <a:pt x="711" y="30"/>
                  <a:pt x="726" y="0"/>
                </a:cubicBezTo>
              </a:path>
            </a:pathLst>
          </a:custGeom>
          <a:noFill/>
          <a:ln w="12700">
            <a:solidFill>
              <a:srgbClr val="B2B2B2"/>
            </a:solidFill>
            <a:round/>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8202" name="Freeform 9"/>
          <p:cNvSpPr>
            <a:spLocks/>
          </p:cNvSpPr>
          <p:nvPr>
            <p:custDataLst>
              <p:tags r:id="rId10"/>
            </p:custDataLst>
          </p:nvPr>
        </p:nvSpPr>
        <p:spPr bwMode="auto">
          <a:xfrm rot="7805186">
            <a:off x="2935486" y="4595219"/>
            <a:ext cx="917972" cy="485775"/>
          </a:xfrm>
          <a:custGeom>
            <a:avLst/>
            <a:gdLst>
              <a:gd name="T0" fmla="*/ 0 w 771"/>
              <a:gd name="T1" fmla="*/ 0 h 408"/>
              <a:gd name="T2" fmla="*/ 576263 w 771"/>
              <a:gd name="T3" fmla="*/ 144463 h 408"/>
              <a:gd name="T4" fmla="*/ 1223963 w 771"/>
              <a:gd name="T5" fmla="*/ 6477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cubicBezTo>
                  <a:pt x="117" y="11"/>
                  <a:pt x="234" y="23"/>
                  <a:pt x="363" y="91"/>
                </a:cubicBezTo>
                <a:cubicBezTo>
                  <a:pt x="492" y="159"/>
                  <a:pt x="703" y="355"/>
                  <a:pt x="771" y="408"/>
                </a:cubicBezTo>
              </a:path>
            </a:pathLst>
          </a:custGeom>
          <a:noFill/>
          <a:ln w="12700">
            <a:solidFill>
              <a:srgbClr val="B2B2B2"/>
            </a:solidFill>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8203" name="Freeform 10"/>
          <p:cNvSpPr>
            <a:spLocks/>
          </p:cNvSpPr>
          <p:nvPr>
            <p:custDataLst>
              <p:tags r:id="rId11"/>
            </p:custDataLst>
          </p:nvPr>
        </p:nvSpPr>
        <p:spPr bwMode="auto">
          <a:xfrm rot="9665381">
            <a:off x="2725342" y="3681413"/>
            <a:ext cx="665559" cy="709613"/>
          </a:xfrm>
          <a:custGeom>
            <a:avLst/>
            <a:gdLst>
              <a:gd name="T0" fmla="*/ 0 w 771"/>
              <a:gd name="T1" fmla="*/ 0 h 408"/>
              <a:gd name="T2" fmla="*/ 417809 w 771"/>
              <a:gd name="T3" fmla="*/ 211029 h 408"/>
              <a:gd name="T4" fmla="*/ 887412 w 771"/>
              <a:gd name="T5" fmla="*/ 94615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cubicBezTo>
                  <a:pt x="117" y="11"/>
                  <a:pt x="234" y="23"/>
                  <a:pt x="363" y="91"/>
                </a:cubicBezTo>
                <a:cubicBezTo>
                  <a:pt x="492" y="159"/>
                  <a:pt x="703" y="355"/>
                  <a:pt x="771" y="408"/>
                </a:cubicBezTo>
              </a:path>
            </a:pathLst>
          </a:custGeom>
          <a:noFill/>
          <a:ln w="12700">
            <a:solidFill>
              <a:srgbClr val="B2B2B2"/>
            </a:solidFill>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sz="1350"/>
          </a:p>
        </p:txBody>
      </p:sp>
      <p:sp>
        <p:nvSpPr>
          <p:cNvPr id="336907" name="Rectangle 11"/>
          <p:cNvSpPr>
            <a:spLocks noChangeArrowheads="1"/>
          </p:cNvSpPr>
          <p:nvPr>
            <p:custDataLst>
              <p:tags r:id="rId12"/>
            </p:custDataLst>
          </p:nvPr>
        </p:nvSpPr>
        <p:spPr bwMode="auto">
          <a:xfrm>
            <a:off x="2733676" y="3648075"/>
            <a:ext cx="325041" cy="323850"/>
          </a:xfrm>
          <a:prstGeom prst="rect">
            <a:avLst/>
          </a:prstGeom>
          <a:noFill/>
          <a:ln w="9525">
            <a:noFill/>
            <a:miter lim="800000"/>
            <a:headEnd/>
            <a:tailEnd/>
          </a:ln>
          <a:effectLst>
            <a:prstShdw prst="shdw17" dist="17961" dir="2700000">
              <a:srgbClr val="D5B144">
                <a:gamma/>
                <a:shade val="60000"/>
                <a:invGamma/>
              </a:srgbClr>
            </a:prstShdw>
          </a:effectLst>
        </p:spPr>
        <p:txBody>
          <a:bodyPr wrap="none" anchor="ctr"/>
          <a:lstStyle/>
          <a:p>
            <a:pPr>
              <a:defRPr/>
            </a:pPr>
            <a:r>
              <a:rPr lang="en-US" altLang="zh-TW" sz="1500" b="1" i="1">
                <a:solidFill>
                  <a:schemeClr val="bg1"/>
                </a:solidFill>
                <a:effectLst>
                  <a:outerShdw blurRad="38100" dist="38100" dir="2700000" algn="tl">
                    <a:srgbClr val="C0C0C0"/>
                  </a:outerShdw>
                </a:effectLst>
                <a:latin typeface="Arial" charset="0"/>
                <a:ea typeface="新細明體" pitchFamily="18" charset="-120"/>
              </a:rPr>
              <a:t>2</a:t>
            </a:r>
          </a:p>
        </p:txBody>
      </p:sp>
      <p:graphicFrame>
        <p:nvGraphicFramePr>
          <p:cNvPr id="8205" name="Object 12"/>
          <p:cNvGraphicFramePr>
            <a:graphicFrameLocks noGrp="1" noChangeAspect="1"/>
          </p:cNvGraphicFramePr>
          <p:nvPr>
            <p:ph idx="1"/>
            <p:custDataLst>
              <p:tags r:id="rId13"/>
            </p:custDataLst>
          </p:nvPr>
        </p:nvGraphicFramePr>
        <p:xfrm>
          <a:off x="3313511" y="3456385"/>
          <a:ext cx="1095375" cy="1334690"/>
        </p:xfrm>
        <a:graphic>
          <a:graphicData uri="http://schemas.openxmlformats.org/presentationml/2006/ole">
            <mc:AlternateContent xmlns:mc="http://schemas.openxmlformats.org/markup-compatibility/2006">
              <mc:Choice xmlns:v="urn:schemas-microsoft-com:vml" Requires="v">
                <p:oleObj spid="_x0000_s57416" name="Image" r:id="rId26" imgW="1460317" imgH="1777778" progId="Photoshop.Image.7">
                  <p:embed/>
                </p:oleObj>
              </mc:Choice>
              <mc:Fallback>
                <p:oleObj name="Image" r:id="rId26" imgW="1460317" imgH="1777778" progId="Photoshop.Image.7">
                  <p:embed/>
                  <p:pic>
                    <p:nvPicPr>
                      <p:cNvPr id="0" name=""/>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13511" y="3456385"/>
                        <a:ext cx="1095375" cy="133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6909" name="Rectangle 13"/>
          <p:cNvSpPr>
            <a:spLocks noChangeArrowheads="1"/>
          </p:cNvSpPr>
          <p:nvPr>
            <p:custDataLst>
              <p:tags r:id="rId14"/>
            </p:custDataLst>
          </p:nvPr>
        </p:nvSpPr>
        <p:spPr bwMode="auto">
          <a:xfrm>
            <a:off x="2897982" y="4726781"/>
            <a:ext cx="325041" cy="323850"/>
          </a:xfrm>
          <a:prstGeom prst="rect">
            <a:avLst/>
          </a:prstGeom>
          <a:noFill/>
          <a:ln w="9525">
            <a:noFill/>
            <a:miter lim="800000"/>
            <a:headEnd/>
            <a:tailEnd/>
          </a:ln>
          <a:effectLst>
            <a:prstShdw prst="shdw17" dist="17961" dir="2700000">
              <a:srgbClr val="D5B144">
                <a:gamma/>
                <a:shade val="60000"/>
                <a:invGamma/>
              </a:srgbClr>
            </a:prstShdw>
          </a:effectLst>
        </p:spPr>
        <p:txBody>
          <a:bodyPr wrap="none" anchor="ctr"/>
          <a:lstStyle/>
          <a:p>
            <a:pPr>
              <a:defRPr/>
            </a:pPr>
            <a:r>
              <a:rPr lang="en-US" altLang="zh-TW" sz="1500" b="1" i="1">
                <a:solidFill>
                  <a:schemeClr val="bg1"/>
                </a:solidFill>
                <a:effectLst>
                  <a:outerShdw blurRad="38100" dist="38100" dir="2700000" algn="tl">
                    <a:srgbClr val="C0C0C0"/>
                  </a:outerShdw>
                </a:effectLst>
                <a:latin typeface="Arial" charset="0"/>
                <a:ea typeface="新細明體" pitchFamily="18" charset="-120"/>
              </a:rPr>
              <a:t>3</a:t>
            </a:r>
          </a:p>
        </p:txBody>
      </p:sp>
      <p:pic>
        <p:nvPicPr>
          <p:cNvPr id="8207" name="Picture 14" descr="j0223368[1]"/>
          <p:cNvPicPr>
            <a:picLocks noChangeAspect="1" noChangeArrowheads="1"/>
          </p:cNvPicPr>
          <p:nvPr>
            <p:custDataLst>
              <p:tags r:id="rId15"/>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3700464" y="2778919"/>
            <a:ext cx="816769" cy="25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911" name="Rectangle 15"/>
          <p:cNvSpPr>
            <a:spLocks noChangeArrowheads="1"/>
          </p:cNvSpPr>
          <p:nvPr>
            <p:custDataLst>
              <p:tags r:id="rId16"/>
            </p:custDataLst>
          </p:nvPr>
        </p:nvSpPr>
        <p:spPr bwMode="auto">
          <a:xfrm>
            <a:off x="4083845" y="3102769"/>
            <a:ext cx="325041" cy="323850"/>
          </a:xfrm>
          <a:prstGeom prst="rect">
            <a:avLst/>
          </a:prstGeom>
          <a:noFill/>
          <a:ln w="9525">
            <a:noFill/>
            <a:miter lim="800000"/>
            <a:headEnd/>
            <a:tailEnd/>
          </a:ln>
          <a:effectLst>
            <a:prstShdw prst="shdw17" dist="17961" dir="2700000">
              <a:srgbClr val="D5B144">
                <a:gamma/>
                <a:shade val="60000"/>
                <a:invGamma/>
              </a:srgbClr>
            </a:prstShdw>
          </a:effectLst>
        </p:spPr>
        <p:txBody>
          <a:bodyPr wrap="none" anchor="ctr"/>
          <a:lstStyle/>
          <a:p>
            <a:pPr>
              <a:defRPr/>
            </a:pPr>
            <a:r>
              <a:rPr lang="en-US" altLang="zh-TW" sz="1500" b="1" i="1">
                <a:solidFill>
                  <a:schemeClr val="bg1"/>
                </a:solidFill>
                <a:effectLst>
                  <a:outerShdw blurRad="38100" dist="38100" dir="2700000" algn="tl">
                    <a:srgbClr val="C0C0C0"/>
                  </a:outerShdw>
                </a:effectLst>
                <a:latin typeface="Arial" charset="0"/>
                <a:ea typeface="新細明體" pitchFamily="18" charset="-120"/>
              </a:rPr>
              <a:t>1</a:t>
            </a:r>
          </a:p>
        </p:txBody>
      </p:sp>
      <p:sp>
        <p:nvSpPr>
          <p:cNvPr id="8209" name="Text Box 16"/>
          <p:cNvSpPr txBox="1">
            <a:spLocks noChangeArrowheads="1"/>
          </p:cNvSpPr>
          <p:nvPr>
            <p:custDataLst>
              <p:tags r:id="rId17"/>
            </p:custDataLst>
          </p:nvPr>
        </p:nvSpPr>
        <p:spPr bwMode="auto">
          <a:xfrm>
            <a:off x="2195514" y="2722961"/>
            <a:ext cx="151328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r" eaLnBrk="1" hangingPunct="1">
              <a:lnSpc>
                <a:spcPct val="80000"/>
              </a:lnSpc>
              <a:spcBef>
                <a:spcPct val="10000"/>
              </a:spcBef>
            </a:pPr>
            <a:r>
              <a:rPr lang="zh-CN" altLang="en-US" sz="1200" dirty="0">
                <a:solidFill>
                  <a:srgbClr val="4D4D4D"/>
                </a:solidFill>
              </a:rPr>
              <a:t>网络设备</a:t>
            </a:r>
            <a:endParaRPr lang="zh-TW" altLang="en-US" sz="1200" dirty="0">
              <a:solidFill>
                <a:srgbClr val="4D4D4D"/>
              </a:solidFill>
            </a:endParaRPr>
          </a:p>
          <a:p>
            <a:pPr algn="r" eaLnBrk="1" hangingPunct="1">
              <a:lnSpc>
                <a:spcPct val="80000"/>
              </a:lnSpc>
              <a:spcBef>
                <a:spcPct val="10000"/>
              </a:spcBef>
            </a:pPr>
            <a:r>
              <a:rPr lang="en-US" altLang="zh-TW" sz="1200" dirty="0">
                <a:solidFill>
                  <a:srgbClr val="4D4D4D"/>
                </a:solidFill>
              </a:rPr>
              <a:t>(ADSL or Ethernet)</a:t>
            </a:r>
          </a:p>
        </p:txBody>
      </p:sp>
      <p:sp>
        <p:nvSpPr>
          <p:cNvPr id="8210" name="Text Box 17"/>
          <p:cNvSpPr txBox="1">
            <a:spLocks noChangeArrowheads="1"/>
          </p:cNvSpPr>
          <p:nvPr>
            <p:custDataLst>
              <p:tags r:id="rId18"/>
            </p:custDataLst>
          </p:nvPr>
        </p:nvSpPr>
        <p:spPr bwMode="auto">
          <a:xfrm>
            <a:off x="1384697" y="3243264"/>
            <a:ext cx="151328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r" eaLnBrk="1" hangingPunct="1">
              <a:lnSpc>
                <a:spcPct val="80000"/>
              </a:lnSpc>
              <a:spcBef>
                <a:spcPct val="10000"/>
              </a:spcBef>
            </a:pPr>
            <a:r>
              <a:rPr lang="zh-CN" altLang="en-US" sz="1200" dirty="0">
                <a:solidFill>
                  <a:srgbClr val="4D4D4D"/>
                </a:solidFill>
              </a:rPr>
              <a:t>摄像头</a:t>
            </a:r>
            <a:endParaRPr lang="zh-TW" altLang="en-US" sz="1200" dirty="0">
              <a:solidFill>
                <a:srgbClr val="4D4D4D"/>
              </a:solidFill>
            </a:endParaRPr>
          </a:p>
          <a:p>
            <a:pPr algn="r" eaLnBrk="1" hangingPunct="1">
              <a:lnSpc>
                <a:spcPct val="80000"/>
              </a:lnSpc>
              <a:spcBef>
                <a:spcPct val="10000"/>
              </a:spcBef>
            </a:pPr>
            <a:r>
              <a:rPr lang="en-US" altLang="zh-TW" sz="1200" dirty="0">
                <a:solidFill>
                  <a:srgbClr val="4D4D4D"/>
                </a:solidFill>
              </a:rPr>
              <a:t>(DV or Webcam)</a:t>
            </a:r>
          </a:p>
        </p:txBody>
      </p:sp>
      <p:sp>
        <p:nvSpPr>
          <p:cNvPr id="8211" name="Text Box 18"/>
          <p:cNvSpPr txBox="1">
            <a:spLocks noChangeArrowheads="1"/>
          </p:cNvSpPr>
          <p:nvPr>
            <p:custDataLst>
              <p:tags r:id="rId19"/>
            </p:custDataLst>
          </p:nvPr>
        </p:nvSpPr>
        <p:spPr bwMode="auto">
          <a:xfrm>
            <a:off x="2519364" y="5103019"/>
            <a:ext cx="1513285"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lnSpc>
                <a:spcPct val="80000"/>
              </a:lnSpc>
              <a:spcBef>
                <a:spcPct val="10000"/>
              </a:spcBef>
            </a:pPr>
            <a:r>
              <a:rPr lang="zh-CN" altLang="en-US" sz="1200" dirty="0">
                <a:solidFill>
                  <a:srgbClr val="4D4D4D"/>
                </a:solidFill>
              </a:rPr>
              <a:t>声音设备</a:t>
            </a:r>
            <a:endParaRPr lang="zh-TW" altLang="en-US" sz="1200" dirty="0">
              <a:solidFill>
                <a:srgbClr val="4D4D4D"/>
              </a:solidFill>
            </a:endParaRPr>
          </a:p>
        </p:txBody>
      </p:sp>
      <p:sp>
        <p:nvSpPr>
          <p:cNvPr id="8212" name="Text Box 19"/>
          <p:cNvSpPr txBox="1">
            <a:spLocks noChangeArrowheads="1"/>
          </p:cNvSpPr>
          <p:nvPr>
            <p:custDataLst>
              <p:tags r:id="rId20"/>
            </p:custDataLst>
          </p:nvPr>
        </p:nvSpPr>
        <p:spPr bwMode="auto">
          <a:xfrm>
            <a:off x="3815954" y="4672013"/>
            <a:ext cx="1513284"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lnSpc>
                <a:spcPct val="80000"/>
              </a:lnSpc>
              <a:spcBef>
                <a:spcPct val="10000"/>
              </a:spcBef>
            </a:pPr>
            <a:r>
              <a:rPr lang="zh-CN" altLang="en-US" sz="1200" dirty="0">
                <a:solidFill>
                  <a:srgbClr val="4D4D4D"/>
                </a:solidFill>
              </a:rPr>
              <a:t>个人电脑</a:t>
            </a:r>
            <a:endParaRPr lang="zh-TW" altLang="en-US" sz="1200" dirty="0">
              <a:solidFill>
                <a:srgbClr val="4D4D4D"/>
              </a:solidFill>
            </a:endParaRPr>
          </a:p>
        </p:txBody>
      </p:sp>
      <p:sp>
        <p:nvSpPr>
          <p:cNvPr id="8213" name="Rectangle 20"/>
          <p:cNvSpPr>
            <a:spLocks noChangeArrowheads="1"/>
          </p:cNvSpPr>
          <p:nvPr>
            <p:custDataLst>
              <p:tags r:id="rId21"/>
            </p:custDataLst>
          </p:nvPr>
        </p:nvSpPr>
        <p:spPr bwMode="auto">
          <a:xfrm>
            <a:off x="5328049" y="2457450"/>
            <a:ext cx="2430065"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defRPr kumimoji="1" sz="1000">
                <a:solidFill>
                  <a:schemeClr val="tx1"/>
                </a:solidFill>
                <a:latin typeface="Arial" panose="020B0604020202020204" pitchFamily="34" charset="0"/>
                <a:ea typeface="標楷體" panose="03000509000000000000" pitchFamily="65" charset="-120"/>
              </a:defRPr>
            </a:lvl1pPr>
            <a:lvl2pPr marL="742950" indent="-285750" eaLnBrk="0" hangingPunct="0">
              <a:defRPr kumimoji="1" sz="1000">
                <a:solidFill>
                  <a:schemeClr val="tx1"/>
                </a:solidFill>
                <a:latin typeface="Arial" panose="020B0604020202020204" pitchFamily="34" charset="0"/>
                <a:ea typeface="標楷體" panose="03000509000000000000" pitchFamily="65" charset="-120"/>
              </a:defRPr>
            </a:lvl2pPr>
            <a:lvl3pPr marL="1143000" indent="-228600" eaLnBrk="0" hangingPunct="0">
              <a:defRPr kumimoji="1" sz="1000">
                <a:solidFill>
                  <a:schemeClr val="tx1"/>
                </a:solidFill>
                <a:latin typeface="Arial" panose="020B0604020202020204" pitchFamily="34" charset="0"/>
                <a:ea typeface="標楷體" panose="03000509000000000000" pitchFamily="65" charset="-120"/>
              </a:defRPr>
            </a:lvl3pPr>
            <a:lvl4pPr marL="1600200" indent="-228600" eaLnBrk="0" hangingPunct="0">
              <a:defRPr kumimoji="1" sz="1000">
                <a:solidFill>
                  <a:schemeClr val="tx1"/>
                </a:solidFill>
                <a:latin typeface="Arial" panose="020B0604020202020204" pitchFamily="34" charset="0"/>
                <a:ea typeface="標楷體" panose="03000509000000000000" pitchFamily="65" charset="-120"/>
              </a:defRPr>
            </a:lvl4pPr>
            <a:lvl5pPr marL="2057400" indent="-228600" eaLnBrk="0" hangingPunct="0">
              <a:defRPr kumimoji="1" sz="10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spcBef>
                <a:spcPct val="0"/>
              </a:spcBef>
              <a:spcAft>
                <a:spcPct val="0"/>
              </a:spcAft>
              <a:defRPr kumimoji="1" sz="1000">
                <a:solidFill>
                  <a:schemeClr val="tx1"/>
                </a:solidFill>
                <a:latin typeface="Arial" panose="020B0604020202020204" pitchFamily="34" charset="0"/>
                <a:ea typeface="標楷體" panose="03000509000000000000" pitchFamily="65" charset="-120"/>
              </a:defRPr>
            </a:lvl9pPr>
          </a:lstStyle>
          <a:p>
            <a:pPr algn="l" eaLnBrk="1" hangingPunct="1">
              <a:spcBef>
                <a:spcPct val="20000"/>
              </a:spcBef>
              <a:buClr>
                <a:srgbClr val="D5B144"/>
              </a:buClr>
              <a:buFont typeface="Wingdings" panose="05000000000000000000" pitchFamily="2" charset="2"/>
              <a:buAutoNum type="arabicPeriod"/>
            </a:pPr>
            <a:r>
              <a:rPr lang="zh-CN" altLang="en-US" sz="1350" dirty="0">
                <a:solidFill>
                  <a:srgbClr val="0000FF"/>
                </a:solidFill>
                <a:latin typeface="標楷體" panose="03000509000000000000" pitchFamily="65" charset="-120"/>
              </a:rPr>
              <a:t>连接宽带网络</a:t>
            </a:r>
            <a:endParaRPr lang="zh-TW" altLang="en-US" sz="1350" dirty="0">
              <a:solidFill>
                <a:srgbClr val="0000FF"/>
              </a:solidFill>
              <a:latin typeface="標楷體" panose="03000509000000000000" pitchFamily="65" charset="-120"/>
            </a:endParaRPr>
          </a:p>
          <a:p>
            <a:pPr algn="l" eaLnBrk="1" hangingPunct="1">
              <a:spcBef>
                <a:spcPct val="20000"/>
              </a:spcBef>
              <a:buClr>
                <a:srgbClr val="D5B144"/>
              </a:buClr>
              <a:buFont typeface="Wingdings" panose="05000000000000000000" pitchFamily="2" charset="2"/>
              <a:buAutoNum type="arabicPeriod"/>
            </a:pPr>
            <a:r>
              <a:rPr lang="zh-CN" altLang="en-US" sz="1350" dirty="0">
                <a:solidFill>
                  <a:srgbClr val="0000FF"/>
                </a:solidFill>
                <a:latin typeface="標楷體" panose="03000509000000000000" pitchFamily="65" charset="-120"/>
              </a:rPr>
              <a:t>连接</a:t>
            </a:r>
            <a:r>
              <a:rPr lang="en-US" altLang="zh-TW" sz="1350" dirty="0">
                <a:solidFill>
                  <a:srgbClr val="0000FF"/>
                </a:solidFill>
                <a:latin typeface="標楷體" panose="03000509000000000000" pitchFamily="65" charset="-120"/>
              </a:rPr>
              <a:t>DV</a:t>
            </a:r>
            <a:r>
              <a:rPr lang="zh-TW" altLang="en-US" sz="1350" dirty="0">
                <a:solidFill>
                  <a:srgbClr val="0000FF"/>
                </a:solidFill>
                <a:latin typeface="標楷體" panose="03000509000000000000" pitchFamily="65" charset="-120"/>
              </a:rPr>
              <a:t>或</a:t>
            </a:r>
            <a:r>
              <a:rPr lang="en-US" altLang="zh-TW" sz="1350" dirty="0">
                <a:solidFill>
                  <a:srgbClr val="0000FF"/>
                </a:solidFill>
                <a:latin typeface="標楷體" panose="03000509000000000000" pitchFamily="65" charset="-120"/>
              </a:rPr>
              <a:t>Webcam</a:t>
            </a:r>
            <a:r>
              <a:rPr lang="zh-TW" altLang="en-US" sz="1350" dirty="0">
                <a:solidFill>
                  <a:srgbClr val="0000FF"/>
                </a:solidFill>
                <a:latin typeface="標楷體" panose="03000509000000000000" pitchFamily="65" charset="-120"/>
              </a:rPr>
              <a:t>等</a:t>
            </a:r>
            <a:r>
              <a:rPr lang="zh-CN" altLang="en-US" sz="1350" dirty="0">
                <a:solidFill>
                  <a:srgbClr val="0000FF"/>
                </a:solidFill>
                <a:latin typeface="標楷體" panose="03000509000000000000" pitchFamily="65" charset="-120"/>
              </a:rPr>
              <a:t>摄像设备</a:t>
            </a:r>
            <a:r>
              <a:rPr lang="en-US" altLang="zh-TW" sz="1350" dirty="0">
                <a:solidFill>
                  <a:srgbClr val="0000FF"/>
                </a:solidFill>
                <a:latin typeface="標楷體" panose="03000509000000000000" pitchFamily="65" charset="-120"/>
              </a:rPr>
              <a:t>(iEEE1394</a:t>
            </a:r>
            <a:r>
              <a:rPr lang="zh-TW" altLang="en-US" sz="1350" dirty="0">
                <a:solidFill>
                  <a:srgbClr val="0000FF"/>
                </a:solidFill>
                <a:latin typeface="標楷體" panose="03000509000000000000" pitchFamily="65" charset="-120"/>
              </a:rPr>
              <a:t>；</a:t>
            </a:r>
            <a:r>
              <a:rPr lang="en-US" altLang="zh-TW" sz="1350" dirty="0">
                <a:solidFill>
                  <a:srgbClr val="0000FF"/>
                </a:solidFill>
                <a:latin typeface="標楷體" panose="03000509000000000000" pitchFamily="65" charset="-120"/>
              </a:rPr>
              <a:t>USB)</a:t>
            </a:r>
          </a:p>
          <a:p>
            <a:pPr algn="l" eaLnBrk="1" hangingPunct="1">
              <a:spcBef>
                <a:spcPct val="20000"/>
              </a:spcBef>
              <a:buClr>
                <a:srgbClr val="D5B144"/>
              </a:buClr>
              <a:buFont typeface="Wingdings" panose="05000000000000000000" pitchFamily="2" charset="2"/>
              <a:buAutoNum type="arabicPeriod"/>
            </a:pPr>
            <a:r>
              <a:rPr lang="zh-CN" altLang="en-US" sz="1350" dirty="0">
                <a:solidFill>
                  <a:srgbClr val="0000FF"/>
                </a:solidFill>
                <a:latin typeface="標楷體" panose="03000509000000000000" pitchFamily="65" charset="-120"/>
              </a:rPr>
              <a:t>连接耳机与麦克风</a:t>
            </a:r>
            <a:endParaRPr lang="zh-TW" altLang="en-US" sz="1350" dirty="0">
              <a:solidFill>
                <a:srgbClr val="0000FF"/>
              </a:solidFill>
              <a:latin typeface="標楷體" panose="03000509000000000000" pitchFamily="65" charset="-120"/>
            </a:endParaRPr>
          </a:p>
          <a:p>
            <a:pPr algn="l" eaLnBrk="1" hangingPunct="1">
              <a:spcBef>
                <a:spcPct val="20000"/>
              </a:spcBef>
              <a:buClr>
                <a:srgbClr val="D5B144"/>
              </a:buClr>
              <a:buFont typeface="Wingdings" panose="05000000000000000000" pitchFamily="2" charset="2"/>
              <a:buNone/>
            </a:pPr>
            <a:endParaRPr lang="zh-TW" altLang="en-US" sz="1350" dirty="0">
              <a:solidFill>
                <a:srgbClr val="0000FF"/>
              </a:solidFill>
              <a:latin typeface="標楷體" panose="03000509000000000000" pitchFamily="65" charset="-120"/>
            </a:endParaRPr>
          </a:p>
          <a:p>
            <a:pPr algn="l" eaLnBrk="1" hangingPunct="1">
              <a:spcBef>
                <a:spcPct val="20000"/>
              </a:spcBef>
              <a:buClr>
                <a:srgbClr val="D5B144"/>
              </a:buClr>
              <a:buFont typeface="Wingdings" panose="05000000000000000000" pitchFamily="2" charset="2"/>
              <a:buNone/>
            </a:pPr>
            <a:r>
              <a:rPr lang="zh-TW" altLang="en-US" sz="1350" dirty="0">
                <a:solidFill>
                  <a:srgbClr val="0000FF"/>
                </a:solidFill>
                <a:latin typeface="標楷體" panose="03000509000000000000" pitchFamily="65" charset="-120"/>
              </a:rPr>
              <a:t>*完成</a:t>
            </a:r>
            <a:r>
              <a:rPr lang="zh-CN" altLang="en-US" sz="1350" dirty="0">
                <a:solidFill>
                  <a:srgbClr val="0000FF"/>
                </a:solidFill>
                <a:latin typeface="標楷體" panose="03000509000000000000" pitchFamily="65" charset="-120"/>
              </a:rPr>
              <a:t>连接后</a:t>
            </a:r>
            <a:r>
              <a:rPr lang="en-US" altLang="zh-TW" sz="1350" dirty="0">
                <a:solidFill>
                  <a:srgbClr val="0000FF"/>
                </a:solidFill>
                <a:latin typeface="標楷體" panose="03000509000000000000" pitchFamily="65" charset="-120"/>
              </a:rPr>
              <a:t>, </a:t>
            </a:r>
            <a:r>
              <a:rPr lang="zh-CN" altLang="en-US" sz="1350" dirty="0">
                <a:solidFill>
                  <a:srgbClr val="0000FF"/>
                </a:solidFill>
                <a:latin typeface="標楷體" panose="03000509000000000000" pitchFamily="65" charset="-120"/>
              </a:rPr>
              <a:t>请</a:t>
            </a:r>
            <a:r>
              <a:rPr lang="zh-TW" altLang="en-US" sz="1350" dirty="0">
                <a:solidFill>
                  <a:srgbClr val="0000FF"/>
                </a:solidFill>
                <a:latin typeface="標楷體" panose="03000509000000000000" pitchFamily="65" charset="-120"/>
              </a:rPr>
              <a:t>依照各</a:t>
            </a:r>
            <a:r>
              <a:rPr lang="zh-CN" altLang="en-US" sz="1350" dirty="0">
                <a:solidFill>
                  <a:srgbClr val="0000FF"/>
                </a:solidFill>
                <a:latin typeface="標楷體" panose="03000509000000000000" pitchFamily="65" charset="-120"/>
              </a:rPr>
              <a:t>设备原厂</a:t>
            </a:r>
            <a:r>
              <a:rPr lang="zh-TW" altLang="en-US" sz="1350" dirty="0">
                <a:solidFill>
                  <a:srgbClr val="0000FF"/>
                </a:solidFill>
                <a:latin typeface="標楷體" panose="03000509000000000000" pitchFamily="65" charset="-120"/>
              </a:rPr>
              <a:t>的操作指示</a:t>
            </a:r>
            <a:r>
              <a:rPr lang="en-US" altLang="zh-TW" sz="1350" dirty="0">
                <a:solidFill>
                  <a:srgbClr val="0000FF"/>
                </a:solidFill>
                <a:latin typeface="標楷體" panose="03000509000000000000" pitchFamily="65" charset="-120"/>
              </a:rPr>
              <a:t>, </a:t>
            </a:r>
            <a:r>
              <a:rPr lang="zh-CN" altLang="en-US" sz="1350" dirty="0">
                <a:solidFill>
                  <a:srgbClr val="0000FF"/>
                </a:solidFill>
                <a:latin typeface="標楷體" panose="03000509000000000000" pitchFamily="65" charset="-120"/>
              </a:rPr>
              <a:t>进行各项</a:t>
            </a:r>
            <a:r>
              <a:rPr lang="zh-TW" altLang="en-US" sz="1350" dirty="0">
                <a:solidFill>
                  <a:srgbClr val="0000FF"/>
                </a:solidFill>
                <a:latin typeface="標楷體" panose="03000509000000000000" pitchFamily="65" charset="-120"/>
              </a:rPr>
              <a:t>安裝</a:t>
            </a:r>
            <a:r>
              <a:rPr lang="zh-CN" altLang="en-US" sz="1350" dirty="0">
                <a:solidFill>
                  <a:srgbClr val="0000FF"/>
                </a:solidFill>
                <a:latin typeface="標楷體" panose="03000509000000000000" pitchFamily="65" charset="-120"/>
              </a:rPr>
              <a:t>设定</a:t>
            </a:r>
            <a:r>
              <a:rPr lang="zh-TW" altLang="en-US" sz="1350" dirty="0">
                <a:solidFill>
                  <a:srgbClr val="0000FF"/>
                </a:solidFill>
                <a:ea typeface="新細明體" panose="02020500000000000000" pitchFamily="18" charset="-120"/>
              </a:rPr>
              <a:t> </a:t>
            </a:r>
          </a:p>
        </p:txBody>
      </p:sp>
    </p:spTree>
    <p:custDataLst>
      <p:tags r:id="rId2"/>
    </p:custDataLst>
    <p:extLst>
      <p:ext uri="{BB962C8B-B14F-4D97-AF65-F5344CB8AC3E}">
        <p14:creationId xmlns:p14="http://schemas.microsoft.com/office/powerpoint/2010/main" val="6765540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912" y="-79770"/>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CN" altLang="en-US" dirty="0" smtClean="0">
                <a:effectLst>
                  <a:outerShdw blurRad="38100" dist="38100" dir="2700000" algn="tl">
                    <a:srgbClr val="C0C0C0"/>
                  </a:outerShdw>
                </a:effectLst>
              </a:rPr>
              <a:t>线上会议角色说明</a:t>
            </a:r>
            <a:endParaRPr lang="zh-CN" altLang="en-US" dirty="0"/>
          </a:p>
        </p:txBody>
      </p:sp>
      <p:sp>
        <p:nvSpPr>
          <p:cNvPr id="4" name="AutoShape 16"/>
          <p:cNvSpPr>
            <a:spLocks noChangeArrowheads="1"/>
          </p:cNvSpPr>
          <p:nvPr/>
        </p:nvSpPr>
        <p:spPr bwMode="auto">
          <a:xfrm>
            <a:off x="2115741" y="4318399"/>
            <a:ext cx="3874294" cy="1083469"/>
          </a:xfrm>
          <a:prstGeom prst="roundRect">
            <a:avLst>
              <a:gd name="adj" fmla="val 16667"/>
            </a:avLst>
          </a:prstGeom>
          <a:gradFill rotWithShape="0">
            <a:gsLst>
              <a:gs pos="0">
                <a:srgbClr val="DDDDDD"/>
              </a:gs>
              <a:gs pos="100000">
                <a:srgbClr val="F8F8F8"/>
              </a:gs>
            </a:gsLst>
            <a:lin ang="5400000" scaled="1"/>
          </a:gradFill>
          <a:ln w="9525">
            <a:solidFill>
              <a:srgbClr val="5F5F5F"/>
            </a:solidFill>
            <a:round/>
            <a:headEnd/>
            <a:tailEnd/>
          </a:ln>
          <a:effectLst>
            <a:outerShdw dist="53882" dir="2700000" algn="ctr" rotWithShape="0">
              <a:srgbClr val="DDDDDD"/>
            </a:outerShdw>
          </a:effectLst>
        </p:spPr>
        <p:txBody>
          <a:bodyPr wrap="none" anchor="ctr"/>
          <a:lstStyle/>
          <a:p>
            <a:endParaRPr lang="zh-CN" altLang="en-US" sz="1350"/>
          </a:p>
        </p:txBody>
      </p:sp>
      <p:sp>
        <p:nvSpPr>
          <p:cNvPr id="5" name="AutoShape 17"/>
          <p:cNvSpPr>
            <a:spLocks noChangeArrowheads="1"/>
          </p:cNvSpPr>
          <p:nvPr/>
        </p:nvSpPr>
        <p:spPr bwMode="auto">
          <a:xfrm>
            <a:off x="2125267" y="3022999"/>
            <a:ext cx="4436269" cy="1083469"/>
          </a:xfrm>
          <a:prstGeom prst="roundRect">
            <a:avLst>
              <a:gd name="adj" fmla="val 16667"/>
            </a:avLst>
          </a:prstGeom>
          <a:gradFill rotWithShape="0">
            <a:gsLst>
              <a:gs pos="0">
                <a:srgbClr val="DDDDDD"/>
              </a:gs>
              <a:gs pos="100000">
                <a:srgbClr val="F8F8F8"/>
              </a:gs>
            </a:gsLst>
            <a:lin ang="5400000" scaled="1"/>
          </a:gradFill>
          <a:ln w="9525">
            <a:solidFill>
              <a:srgbClr val="5F5F5F"/>
            </a:solidFill>
            <a:round/>
            <a:headEnd/>
            <a:tailEnd/>
          </a:ln>
          <a:effectLst>
            <a:outerShdw dist="53882" dir="2700000" algn="ctr" rotWithShape="0">
              <a:srgbClr val="DDDDDD"/>
            </a:outerShdw>
          </a:effectLst>
        </p:spPr>
        <p:txBody>
          <a:bodyPr wrap="none" anchor="ctr"/>
          <a:lstStyle/>
          <a:p>
            <a:endParaRPr lang="zh-CN" altLang="en-US" sz="1350"/>
          </a:p>
        </p:txBody>
      </p:sp>
      <p:sp>
        <p:nvSpPr>
          <p:cNvPr id="6" name="AutoShape 18"/>
          <p:cNvSpPr>
            <a:spLocks noChangeArrowheads="1"/>
          </p:cNvSpPr>
          <p:nvPr/>
        </p:nvSpPr>
        <p:spPr bwMode="auto">
          <a:xfrm>
            <a:off x="2125266" y="1734742"/>
            <a:ext cx="4987528" cy="1083469"/>
          </a:xfrm>
          <a:prstGeom prst="roundRect">
            <a:avLst>
              <a:gd name="adj" fmla="val 16667"/>
            </a:avLst>
          </a:prstGeom>
          <a:gradFill rotWithShape="0">
            <a:gsLst>
              <a:gs pos="0">
                <a:srgbClr val="DDDDDD"/>
              </a:gs>
              <a:gs pos="100000">
                <a:srgbClr val="F8F8F8"/>
              </a:gs>
            </a:gsLst>
            <a:lin ang="5400000" scaled="1"/>
          </a:gradFill>
          <a:ln w="9525">
            <a:solidFill>
              <a:srgbClr val="5F5F5F"/>
            </a:solidFill>
            <a:round/>
            <a:headEnd/>
            <a:tailEnd/>
          </a:ln>
          <a:effectLst>
            <a:outerShdw dist="53882" dir="2700000" algn="ctr" rotWithShape="0">
              <a:srgbClr val="DDDDDD"/>
            </a:outerShdw>
          </a:effectLst>
        </p:spPr>
        <p:txBody>
          <a:bodyPr wrap="none" anchor="ctr"/>
          <a:lstStyle/>
          <a:p>
            <a:endParaRPr lang="zh-CN" altLang="en-US" sz="1350"/>
          </a:p>
        </p:txBody>
      </p:sp>
      <p:sp>
        <p:nvSpPr>
          <p:cNvPr id="7" name="AutoShape 19"/>
          <p:cNvSpPr>
            <a:spLocks noChangeArrowheads="1"/>
          </p:cNvSpPr>
          <p:nvPr/>
        </p:nvSpPr>
        <p:spPr bwMode="auto">
          <a:xfrm>
            <a:off x="2777730" y="4379120"/>
            <a:ext cx="639365" cy="960835"/>
          </a:xfrm>
          <a:prstGeom prst="roundRect">
            <a:avLst>
              <a:gd name="adj" fmla="val 11875"/>
            </a:avLst>
          </a:prstGeom>
          <a:gradFill rotWithShape="0">
            <a:gsLst>
              <a:gs pos="0">
                <a:srgbClr val="FFFFFF"/>
              </a:gs>
              <a:gs pos="100000">
                <a:srgbClr val="E1E9FF"/>
              </a:gs>
            </a:gsLst>
            <a:lin ang="5400000" scaled="1"/>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sz="1350"/>
          </a:p>
        </p:txBody>
      </p:sp>
      <p:sp>
        <p:nvSpPr>
          <p:cNvPr id="8" name="Text Box 20"/>
          <p:cNvSpPr txBox="1">
            <a:spLocks noChangeArrowheads="1"/>
          </p:cNvSpPr>
          <p:nvPr/>
        </p:nvSpPr>
        <p:spPr bwMode="auto">
          <a:xfrm>
            <a:off x="2796780" y="4673205"/>
            <a:ext cx="6393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200" b="1" dirty="0">
                <a:solidFill>
                  <a:srgbClr val="5F5F5F"/>
                </a:solidFill>
                <a:effectLst>
                  <a:outerShdw blurRad="38100" dist="38100" dir="2700000" algn="tl">
                    <a:srgbClr val="C0C0C0"/>
                  </a:outerShdw>
                </a:effectLst>
                <a:latin typeface="新細明體" panose="02020500000000000000" pitchFamily="18" charset="-120"/>
              </a:rPr>
              <a:t>与会者</a:t>
            </a:r>
            <a:endParaRPr lang="zh-TW" altLang="en-US" sz="1200" b="1" dirty="0">
              <a:solidFill>
                <a:srgbClr val="5F5F5F"/>
              </a:solidFill>
              <a:effectLst>
                <a:outerShdw blurRad="38100" dist="38100" dir="2700000" algn="tl">
                  <a:srgbClr val="C0C0C0"/>
                </a:outerShdw>
              </a:effectLst>
              <a:latin typeface="新細明體" panose="02020500000000000000" pitchFamily="18" charset="-120"/>
            </a:endParaRPr>
          </a:p>
        </p:txBody>
      </p:sp>
      <p:sp>
        <p:nvSpPr>
          <p:cNvPr id="9" name="AutoShape 21"/>
          <p:cNvSpPr>
            <a:spLocks noChangeArrowheads="1"/>
          </p:cNvSpPr>
          <p:nvPr/>
        </p:nvSpPr>
        <p:spPr bwMode="auto">
          <a:xfrm>
            <a:off x="2796779" y="1804988"/>
            <a:ext cx="629840" cy="937022"/>
          </a:xfrm>
          <a:prstGeom prst="roundRect">
            <a:avLst>
              <a:gd name="adj" fmla="val 11875"/>
            </a:avLst>
          </a:prstGeom>
          <a:gradFill rotWithShape="0">
            <a:gsLst>
              <a:gs pos="0">
                <a:srgbClr val="FFFFFF"/>
              </a:gs>
              <a:gs pos="100000">
                <a:srgbClr val="E1E9FF"/>
              </a:gs>
            </a:gsLst>
            <a:lin ang="5400000" scaled="1"/>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sz="1350"/>
          </a:p>
        </p:txBody>
      </p:sp>
      <p:sp>
        <p:nvSpPr>
          <p:cNvPr id="10" name="Text Box 22"/>
          <p:cNvSpPr txBox="1">
            <a:spLocks noChangeArrowheads="1"/>
          </p:cNvSpPr>
          <p:nvPr/>
        </p:nvSpPr>
        <p:spPr bwMode="auto">
          <a:xfrm>
            <a:off x="2787255" y="2045495"/>
            <a:ext cx="639365"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algn="ctr" eaLnBrk="1" hangingPunct="1">
              <a:spcBef>
                <a:spcPct val="50000"/>
              </a:spcBef>
            </a:pPr>
            <a:r>
              <a:rPr lang="zh-CN" altLang="en-US" sz="1200" b="1" dirty="0">
                <a:solidFill>
                  <a:srgbClr val="5F5F5F"/>
                </a:solidFill>
                <a:effectLst>
                  <a:outerShdw blurRad="38100" dist="38100" dir="2700000" algn="tl">
                    <a:srgbClr val="C0C0C0"/>
                  </a:outerShdw>
                </a:effectLst>
                <a:latin typeface="新細明體" panose="02020500000000000000" pitchFamily="18" charset="-120"/>
              </a:rPr>
              <a:t>会议召集人</a:t>
            </a:r>
            <a:endParaRPr lang="zh-TW" altLang="en-US" sz="1200" b="1" dirty="0">
              <a:solidFill>
                <a:srgbClr val="5F5F5F"/>
              </a:solidFill>
              <a:effectLst>
                <a:outerShdw blurRad="38100" dist="38100" dir="2700000" algn="tl">
                  <a:srgbClr val="C0C0C0"/>
                </a:outerShdw>
              </a:effectLst>
              <a:latin typeface="新細明體" panose="02020500000000000000" pitchFamily="18" charset="-120"/>
            </a:endParaRPr>
          </a:p>
        </p:txBody>
      </p:sp>
      <p:sp>
        <p:nvSpPr>
          <p:cNvPr id="11" name="AutoShape 23"/>
          <p:cNvSpPr>
            <a:spLocks noChangeArrowheads="1"/>
          </p:cNvSpPr>
          <p:nvPr/>
        </p:nvSpPr>
        <p:spPr bwMode="auto">
          <a:xfrm>
            <a:off x="2787254" y="3083720"/>
            <a:ext cx="629840" cy="953691"/>
          </a:xfrm>
          <a:prstGeom prst="roundRect">
            <a:avLst>
              <a:gd name="adj" fmla="val 11875"/>
            </a:avLst>
          </a:prstGeom>
          <a:gradFill rotWithShape="0">
            <a:gsLst>
              <a:gs pos="0">
                <a:srgbClr val="FFFFFF"/>
              </a:gs>
              <a:gs pos="100000">
                <a:srgbClr val="E1E9FF"/>
              </a:gs>
            </a:gsLst>
            <a:lin ang="5400000" scaled="1"/>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sz="1350"/>
          </a:p>
        </p:txBody>
      </p:sp>
      <p:sp>
        <p:nvSpPr>
          <p:cNvPr id="12" name="Text Box 24"/>
          <p:cNvSpPr txBox="1">
            <a:spLocks noChangeArrowheads="1"/>
          </p:cNvSpPr>
          <p:nvPr/>
        </p:nvSpPr>
        <p:spPr bwMode="auto">
          <a:xfrm>
            <a:off x="3436144" y="4474369"/>
            <a:ext cx="2720032" cy="795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Arial" panose="020B0604020202020204" pitchFamily="34" charset="0"/>
              </a:rPr>
              <a:t> </a:t>
            </a:r>
            <a:r>
              <a:rPr lang="zh-CN" altLang="en-US" sz="1050" b="1" dirty="0">
                <a:solidFill>
                  <a:srgbClr val="5F673B"/>
                </a:solidFill>
                <a:effectLst>
                  <a:outerShdw blurRad="38100" dist="38100" dir="2700000" algn="tl">
                    <a:srgbClr val="C0C0C0"/>
                  </a:outerShdw>
                </a:effectLst>
                <a:latin typeface="Arial" panose="020B0604020202020204" pitchFamily="34" charset="0"/>
              </a:rPr>
              <a:t>参与会议</a:t>
            </a:r>
            <a:endParaRPr lang="zh-TW" altLang="en-US" sz="1050" b="1" dirty="0">
              <a:solidFill>
                <a:srgbClr val="5F673B"/>
              </a:solidFill>
              <a:effectLst>
                <a:outerShdw blurRad="38100" dist="38100" dir="2700000" algn="tl">
                  <a:srgbClr val="C0C0C0"/>
                </a:outerShdw>
              </a:effectLst>
              <a:latin typeface="Arial" panose="020B0604020202020204" pitchFamily="34" charset="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Arial" panose="020B0604020202020204" pitchFamily="34" charset="0"/>
              </a:rPr>
              <a:t> 有</a:t>
            </a:r>
            <a:r>
              <a:rPr lang="zh-CN" altLang="en-US" sz="1050" b="1" dirty="0">
                <a:solidFill>
                  <a:srgbClr val="5F673B"/>
                </a:solidFill>
                <a:effectLst>
                  <a:outerShdw blurRad="38100" dist="38100" dir="2700000" algn="tl">
                    <a:srgbClr val="C0C0C0"/>
                  </a:outerShdw>
                </a:effectLst>
                <a:latin typeface="Arial" panose="020B0604020202020204" pitchFamily="34" charset="0"/>
              </a:rPr>
              <a:t>发言权者可以发言，并于白板上记录</a:t>
            </a:r>
            <a:endParaRPr lang="en-US" altLang="zh-CN" sz="1050" b="1" dirty="0">
              <a:solidFill>
                <a:srgbClr val="5F673B"/>
              </a:solidFill>
              <a:effectLst>
                <a:outerShdw blurRad="38100" dist="38100" dir="2700000" algn="tl">
                  <a:srgbClr val="C0C0C0"/>
                </a:outerShdw>
              </a:effectLst>
              <a:latin typeface="Arial" panose="020B0604020202020204" pitchFamily="34" charset="0"/>
            </a:endParaRPr>
          </a:p>
          <a:p>
            <a:pPr eaLnBrk="1" hangingPunct="1">
              <a:lnSpc>
                <a:spcPct val="75000"/>
              </a:lnSpc>
              <a:spcBef>
                <a:spcPct val="45000"/>
              </a:spcBef>
              <a:buFont typeface="Wingdings" panose="05000000000000000000" pitchFamily="2" charset="2"/>
              <a:buChar char="ü"/>
            </a:pPr>
            <a:r>
              <a:rPr lang="zh-CN" altLang="en-US" sz="1050" b="1" dirty="0">
                <a:solidFill>
                  <a:srgbClr val="5F673B"/>
                </a:solidFill>
                <a:effectLst>
                  <a:outerShdw blurRad="38100" dist="38100" dir="2700000" algn="tl">
                    <a:srgbClr val="C0C0C0"/>
                  </a:outerShdw>
                </a:effectLst>
                <a:latin typeface="Arial" panose="020B0604020202020204" pitchFamily="34" charset="0"/>
              </a:rPr>
              <a:t>结束</a:t>
            </a:r>
            <a:r>
              <a:rPr lang="zh-TW" altLang="en-US" sz="1050" b="1" dirty="0">
                <a:solidFill>
                  <a:srgbClr val="5F673B"/>
                </a:solidFill>
                <a:effectLst>
                  <a:outerShdw blurRad="38100" dist="38100" dir="2700000" algn="tl">
                    <a:srgbClr val="C0C0C0"/>
                  </a:outerShdw>
                </a:effectLst>
                <a:latin typeface="Arial" panose="020B0604020202020204" pitchFamily="34" charset="0"/>
              </a:rPr>
              <a:t> </a:t>
            </a:r>
            <a:r>
              <a:rPr lang="en-US" altLang="zh-TW" sz="1050" b="1" dirty="0" err="1">
                <a:solidFill>
                  <a:srgbClr val="5F673B"/>
                </a:solidFill>
                <a:effectLst>
                  <a:outerShdw blurRad="38100" dist="38100" dir="2700000" algn="tl">
                    <a:srgbClr val="C0C0C0"/>
                  </a:outerShdw>
                </a:effectLst>
                <a:latin typeface="Arial" panose="020B0604020202020204" pitchFamily="34" charset="0"/>
              </a:rPr>
              <a:t>JoinNet</a:t>
            </a:r>
            <a:r>
              <a:rPr lang="en-US" altLang="zh-TW" sz="1050" b="1" dirty="0">
                <a:solidFill>
                  <a:srgbClr val="5F673B"/>
                </a:solidFill>
                <a:effectLst>
                  <a:outerShdw blurRad="38100" dist="38100" dir="2700000" algn="tl">
                    <a:srgbClr val="C0C0C0"/>
                  </a:outerShdw>
                </a:effectLst>
                <a:latin typeface="Arial" panose="020B0604020202020204" pitchFamily="34" charset="0"/>
              </a:rPr>
              <a:t>, </a:t>
            </a:r>
            <a:r>
              <a:rPr lang="zh-TW" altLang="en-US" sz="1050" b="1" dirty="0">
                <a:solidFill>
                  <a:srgbClr val="5F673B"/>
                </a:solidFill>
                <a:effectLst>
                  <a:outerShdw blurRad="38100" dist="38100" dir="2700000" algn="tl">
                    <a:srgbClr val="C0C0C0"/>
                  </a:outerShdw>
                </a:effectLst>
                <a:latin typeface="Arial" panose="020B0604020202020204" pitchFamily="34" charset="0"/>
              </a:rPr>
              <a:t>不</a:t>
            </a:r>
            <a:r>
              <a:rPr lang="zh-CN" altLang="en-US" sz="1050" b="1" dirty="0">
                <a:solidFill>
                  <a:srgbClr val="5F673B"/>
                </a:solidFill>
                <a:effectLst>
                  <a:outerShdw blurRad="38100" dist="38100" dir="2700000" algn="tl">
                    <a:srgbClr val="C0C0C0"/>
                  </a:outerShdw>
                </a:effectLst>
                <a:latin typeface="Arial" panose="020B0604020202020204" pitchFamily="34" charset="0"/>
              </a:rPr>
              <a:t>影响会议进行</a:t>
            </a:r>
            <a:endParaRPr lang="zh-TW" altLang="en-US" sz="1050" b="1" dirty="0">
              <a:solidFill>
                <a:srgbClr val="5F673B"/>
              </a:solidFill>
              <a:effectLst>
                <a:outerShdw blurRad="38100" dist="38100" dir="2700000" algn="tl">
                  <a:srgbClr val="C0C0C0"/>
                </a:outerShdw>
              </a:effectLst>
              <a:latin typeface="Arial" panose="020B0604020202020204" pitchFamily="34" charset="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Arial" panose="020B0604020202020204" pitchFamily="34" charset="0"/>
              </a:rPr>
              <a:t> 主持人</a:t>
            </a:r>
            <a:r>
              <a:rPr lang="zh-CN" altLang="en-US" sz="1050" b="1" dirty="0">
                <a:solidFill>
                  <a:srgbClr val="5F673B"/>
                </a:solidFill>
                <a:effectLst>
                  <a:outerShdw blurRad="38100" dist="38100" dir="2700000" algn="tl">
                    <a:srgbClr val="C0C0C0"/>
                  </a:outerShdw>
                </a:effectLst>
                <a:latin typeface="Arial" panose="020B0604020202020204" pitchFamily="34" charset="0"/>
              </a:rPr>
              <a:t>给主持权</a:t>
            </a:r>
            <a:r>
              <a:rPr lang="en-US" altLang="zh-TW" sz="1050" b="1" dirty="0">
                <a:solidFill>
                  <a:srgbClr val="5F673B"/>
                </a:solidFill>
                <a:effectLst>
                  <a:outerShdw blurRad="38100" dist="38100" dir="2700000" algn="tl">
                    <a:srgbClr val="C0C0C0"/>
                  </a:outerShdw>
                </a:effectLst>
                <a:latin typeface="Arial" panose="020B0604020202020204" pitchFamily="34" charset="0"/>
              </a:rPr>
              <a:t>, </a:t>
            </a:r>
            <a:r>
              <a:rPr lang="zh-CN" altLang="en-US" sz="1050" b="1" dirty="0">
                <a:solidFill>
                  <a:srgbClr val="5F673B"/>
                </a:solidFill>
                <a:effectLst>
                  <a:outerShdw blurRad="38100" dist="38100" dir="2700000" algn="tl">
                    <a:srgbClr val="C0C0C0"/>
                  </a:outerShdw>
                </a:effectLst>
                <a:latin typeface="Arial" panose="020B0604020202020204" pitchFamily="34" charset="0"/>
              </a:rPr>
              <a:t>成为</a:t>
            </a:r>
            <a:r>
              <a:rPr lang="zh-TW" altLang="en-US" sz="1050" b="1" dirty="0">
                <a:solidFill>
                  <a:srgbClr val="5F673B"/>
                </a:solidFill>
                <a:effectLst>
                  <a:outerShdw blurRad="38100" dist="38100" dir="2700000" algn="tl">
                    <a:srgbClr val="C0C0C0"/>
                  </a:outerShdw>
                </a:effectLst>
                <a:latin typeface="Arial" panose="020B0604020202020204" pitchFamily="34" charset="0"/>
              </a:rPr>
              <a:t>主持人</a:t>
            </a:r>
          </a:p>
        </p:txBody>
      </p:sp>
      <p:sp>
        <p:nvSpPr>
          <p:cNvPr id="13" name="Text Box 29"/>
          <p:cNvSpPr txBox="1">
            <a:spLocks noChangeArrowheads="1"/>
          </p:cNvSpPr>
          <p:nvPr/>
        </p:nvSpPr>
        <p:spPr bwMode="auto">
          <a:xfrm>
            <a:off x="3426620" y="1813324"/>
            <a:ext cx="3686175" cy="989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开放会议</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的用戶</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是</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系统设定的会议主持人</a:t>
            </a:r>
            <a:endParaRPr lang="en-US" altLang="zh-TW"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拥有最大的权限</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除可以</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给出主持权外</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亦能</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将主持权收回</a:t>
            </a:r>
            <a:endParaRPr lang="zh-TW" altLang="en-US"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结束</a:t>
            </a:r>
            <a:r>
              <a:rPr lang="en-US" altLang="zh-TW" sz="1050" b="1" dirty="0" err="1">
                <a:solidFill>
                  <a:srgbClr val="5F673B"/>
                </a:solidFill>
                <a:effectLst>
                  <a:outerShdw blurRad="38100" dist="38100" dir="2700000" algn="tl">
                    <a:srgbClr val="C0C0C0"/>
                  </a:outerShdw>
                </a:effectLst>
                <a:latin typeface="Arial" panose="020B0604020202020204" pitchFamily="34" charset="0"/>
              </a:rPr>
              <a:t>JoinNet</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会议即将结束</a:t>
            </a:r>
            <a:endParaRPr lang="zh-TW" altLang="en-US"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录影存放</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在</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会议召集人的账号下</a:t>
            </a:r>
            <a:endParaRPr lang="zh-TW" altLang="en-US"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一个会议</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只有</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一个</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召集人</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但</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每个与会者</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都可以是主持人</a:t>
            </a:r>
          </a:p>
        </p:txBody>
      </p:sp>
      <p:sp>
        <p:nvSpPr>
          <p:cNvPr id="14" name="Text Box 31"/>
          <p:cNvSpPr txBox="1">
            <a:spLocks noChangeArrowheads="1"/>
          </p:cNvSpPr>
          <p:nvPr/>
        </p:nvSpPr>
        <p:spPr bwMode="auto">
          <a:xfrm>
            <a:off x="2796779" y="3417095"/>
            <a:ext cx="62984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200" b="1">
                <a:solidFill>
                  <a:srgbClr val="5F5F5F"/>
                </a:solidFill>
                <a:effectLst>
                  <a:outerShdw blurRad="38100" dist="38100" dir="2700000" algn="tl">
                    <a:srgbClr val="C0C0C0"/>
                  </a:outerShdw>
                </a:effectLst>
                <a:latin typeface="新細明體" panose="02020500000000000000" pitchFamily="18" charset="-120"/>
              </a:rPr>
              <a:t>主持人</a:t>
            </a:r>
          </a:p>
        </p:txBody>
      </p:sp>
      <p:pic>
        <p:nvPicPr>
          <p:cNvPr id="15" name="Picture 32"/>
          <p:cNvPicPr>
            <a:picLocks noChangeAspect="1" noChangeArrowheads="1"/>
          </p:cNvPicPr>
          <p:nvPr/>
        </p:nvPicPr>
        <p:blipFill>
          <a:blip r:embed="rId2">
            <a:extLst>
              <a:ext uri="{28A0092B-C50C-407E-A947-70E740481C1C}">
                <a14:useLocalDpi xmlns:a14="http://schemas.microsoft.com/office/drawing/2010/main" val="0"/>
              </a:ext>
            </a:extLst>
          </a:blip>
          <a:srcRect r="69406" b="68695"/>
          <a:stretch>
            <a:fillRect/>
          </a:stretch>
        </p:blipFill>
        <p:spPr bwMode="auto">
          <a:xfrm>
            <a:off x="2191941" y="4575574"/>
            <a:ext cx="547688" cy="486965"/>
          </a:xfrm>
          <a:prstGeom prst="rect">
            <a:avLst/>
          </a:prstGeom>
          <a:noFill/>
          <a:ln w="12700" algn="ctr">
            <a:solidFill>
              <a:srgbClr val="808080"/>
            </a:solidFill>
            <a:miter lim="800000"/>
            <a:headEnd/>
            <a:tailEnd/>
          </a:ln>
          <a:effectLst/>
          <a:extLst>
            <a:ext uri="{909E8E84-426E-40DD-AFC4-6F175D3DCCD1}">
              <a14:hiddenFill xmlns:a14="http://schemas.microsoft.com/office/drawing/2010/main">
                <a:solidFill>
                  <a:srgbClr val="400097"/>
                </a:solidFill>
              </a14:hiddenFill>
            </a:ext>
            <a:ext uri="{AF507438-7753-43E0-B8FC-AC1667EBCBE1}">
              <a14:hiddenEffects xmlns:a14="http://schemas.microsoft.com/office/drawing/2010/main">
                <a:effectLst>
                  <a:outerShdw dist="17961" dir="2700000" algn="ctr" rotWithShape="0">
                    <a:srgbClr val="DDDDDD"/>
                  </a:outerShdw>
                </a:effectLst>
              </a14:hiddenEffects>
            </a:ext>
          </a:extLst>
        </p:spPr>
      </p:pic>
      <p:pic>
        <p:nvPicPr>
          <p:cNvPr id="16" name="Picture 33"/>
          <p:cNvPicPr>
            <a:picLocks noChangeAspect="1" noChangeArrowheads="1"/>
          </p:cNvPicPr>
          <p:nvPr/>
        </p:nvPicPr>
        <p:blipFill>
          <a:blip r:embed="rId2">
            <a:extLst>
              <a:ext uri="{28A0092B-C50C-407E-A947-70E740481C1C}">
                <a14:useLocalDpi xmlns:a14="http://schemas.microsoft.com/office/drawing/2010/main" val="0"/>
              </a:ext>
            </a:extLst>
          </a:blip>
          <a:srcRect t="33571" r="69368" b="34814"/>
          <a:stretch>
            <a:fillRect/>
          </a:stretch>
        </p:blipFill>
        <p:spPr bwMode="auto">
          <a:xfrm>
            <a:off x="2201466" y="3331370"/>
            <a:ext cx="547688" cy="491729"/>
          </a:xfrm>
          <a:prstGeom prst="rect">
            <a:avLst/>
          </a:prstGeom>
          <a:noFill/>
          <a:ln w="12700" algn="ctr">
            <a:solidFill>
              <a:srgbClr val="808080"/>
            </a:solidFill>
            <a:miter lim="800000"/>
            <a:headEnd/>
            <a:tailEnd/>
          </a:ln>
          <a:effectLst/>
          <a:extLst>
            <a:ext uri="{909E8E84-426E-40DD-AFC4-6F175D3DCCD1}">
              <a14:hiddenFill xmlns:a14="http://schemas.microsoft.com/office/drawing/2010/main">
                <a:solidFill>
                  <a:srgbClr val="40009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4"/>
          <p:cNvPicPr>
            <a:picLocks noChangeAspect="1" noChangeArrowheads="1"/>
          </p:cNvPicPr>
          <p:nvPr/>
        </p:nvPicPr>
        <p:blipFill>
          <a:blip r:embed="rId2">
            <a:extLst>
              <a:ext uri="{28A0092B-C50C-407E-A947-70E740481C1C}">
                <a14:useLocalDpi xmlns:a14="http://schemas.microsoft.com/office/drawing/2010/main" val="0"/>
              </a:ext>
            </a:extLst>
          </a:blip>
          <a:srcRect t="67451" r="69212" b="1199"/>
          <a:stretch>
            <a:fillRect/>
          </a:stretch>
        </p:blipFill>
        <p:spPr bwMode="auto">
          <a:xfrm>
            <a:off x="2201466" y="2019301"/>
            <a:ext cx="547688" cy="484585"/>
          </a:xfrm>
          <a:prstGeom prst="rect">
            <a:avLst/>
          </a:prstGeom>
          <a:noFill/>
          <a:ln w="12700" algn="ctr">
            <a:solidFill>
              <a:srgbClr val="808080"/>
            </a:solidFill>
            <a:miter lim="800000"/>
            <a:headEnd/>
            <a:tailEnd/>
          </a:ln>
          <a:effectLst/>
          <a:extLst>
            <a:ext uri="{909E8E84-426E-40DD-AFC4-6F175D3DCCD1}">
              <a14:hiddenFill xmlns:a14="http://schemas.microsoft.com/office/drawing/2010/main">
                <a:solidFill>
                  <a:srgbClr val="40009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35"/>
          <p:cNvSpPr txBox="1">
            <a:spLocks noChangeArrowheads="1"/>
          </p:cNvSpPr>
          <p:nvPr/>
        </p:nvSpPr>
        <p:spPr bwMode="auto">
          <a:xfrm>
            <a:off x="3436144" y="3111105"/>
            <a:ext cx="2864048" cy="989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defTabSz="762000" eaLnBrk="0" hangingPunct="0">
              <a:defRPr sz="2400">
                <a:solidFill>
                  <a:schemeClr val="tx1"/>
                </a:solidFill>
                <a:latin typeface="Openworld" pitchFamily="2" charset="0"/>
              </a:defRPr>
            </a:lvl1pPr>
            <a:lvl2pPr marL="571500" algn="l" defTabSz="762000" eaLnBrk="0" hangingPunct="0">
              <a:defRPr sz="2400">
                <a:solidFill>
                  <a:schemeClr val="tx1"/>
                </a:solidFill>
                <a:latin typeface="Openworld" pitchFamily="2" charset="0"/>
              </a:defRPr>
            </a:lvl2pPr>
            <a:lvl3pPr marL="1143000" algn="l" defTabSz="762000" eaLnBrk="0" hangingPunct="0">
              <a:defRPr sz="2400">
                <a:solidFill>
                  <a:schemeClr val="tx1"/>
                </a:solidFill>
                <a:latin typeface="Openworld" pitchFamily="2" charset="0"/>
              </a:defRPr>
            </a:lvl3pPr>
            <a:lvl4pPr marL="1714500" algn="l" defTabSz="762000" eaLnBrk="0" hangingPunct="0">
              <a:defRPr sz="2400">
                <a:solidFill>
                  <a:schemeClr val="tx1"/>
                </a:solidFill>
                <a:latin typeface="Openworld" pitchFamily="2" charset="0"/>
              </a:defRPr>
            </a:lvl4pPr>
            <a:lvl5pPr marL="2286000" algn="l" defTabSz="762000" eaLnBrk="0" hangingPunct="0">
              <a:defRPr sz="2400">
                <a:solidFill>
                  <a:schemeClr val="tx1"/>
                </a:solidFill>
                <a:latin typeface="Openworld" pitchFamily="2" charset="0"/>
              </a:defRPr>
            </a:lvl5pPr>
            <a:lvl6pPr marL="2743200" defTabSz="762000" eaLnBrk="0" fontAlgn="base" hangingPunct="0">
              <a:spcBef>
                <a:spcPct val="0"/>
              </a:spcBef>
              <a:spcAft>
                <a:spcPct val="0"/>
              </a:spcAft>
              <a:defRPr sz="2400">
                <a:solidFill>
                  <a:schemeClr val="tx1"/>
                </a:solidFill>
                <a:latin typeface="Openworld" pitchFamily="2" charset="0"/>
              </a:defRPr>
            </a:lvl6pPr>
            <a:lvl7pPr marL="3200400" defTabSz="762000" eaLnBrk="0" fontAlgn="base" hangingPunct="0">
              <a:spcBef>
                <a:spcPct val="0"/>
              </a:spcBef>
              <a:spcAft>
                <a:spcPct val="0"/>
              </a:spcAft>
              <a:defRPr sz="2400">
                <a:solidFill>
                  <a:schemeClr val="tx1"/>
                </a:solidFill>
                <a:latin typeface="Openworld" pitchFamily="2" charset="0"/>
              </a:defRPr>
            </a:lvl7pPr>
            <a:lvl8pPr marL="3657600" defTabSz="762000" eaLnBrk="0" fontAlgn="base" hangingPunct="0">
              <a:spcBef>
                <a:spcPct val="0"/>
              </a:spcBef>
              <a:spcAft>
                <a:spcPct val="0"/>
              </a:spcAft>
              <a:defRPr sz="2400">
                <a:solidFill>
                  <a:schemeClr val="tx1"/>
                </a:solidFill>
                <a:latin typeface="Openworld" pitchFamily="2" charset="0"/>
              </a:defRPr>
            </a:lvl8pPr>
            <a:lvl9pPr marL="4114800" defTabSz="762000" eaLnBrk="0" fontAlgn="base" hangingPunct="0">
              <a:spcBef>
                <a:spcPct val="0"/>
              </a:spcBef>
              <a:spcAft>
                <a:spcPct val="0"/>
              </a:spcAft>
              <a:defRPr sz="2400">
                <a:solidFill>
                  <a:schemeClr val="tx1"/>
                </a:solidFill>
                <a:latin typeface="Openworld" pitchFamily="2" charset="0"/>
              </a:defRPr>
            </a:lvl9pPr>
          </a:lstStyle>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会议中同时只会有一个</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主持人</a:t>
            </a: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主持</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会议的进行</a:t>
            </a:r>
            <a:endParaRPr lang="en-US" altLang="zh-TW"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带领与会人员切换界面</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做桌面共享等功能</a:t>
            </a: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给他人发言权</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结束他人发言</a:t>
            </a:r>
            <a:endParaRPr lang="zh-TW" altLang="en-US" sz="1050" b="1" dirty="0">
              <a:solidFill>
                <a:srgbClr val="5F673B"/>
              </a:solidFill>
              <a:effectLst>
                <a:outerShdw blurRad="38100" dist="38100" dir="2700000" algn="tl">
                  <a:srgbClr val="C0C0C0"/>
                </a:outerShdw>
              </a:effectLst>
              <a:latin typeface="新細明體" panose="02020500000000000000" pitchFamily="18" charset="-120"/>
            </a:endParaRPr>
          </a:p>
          <a:p>
            <a:pPr eaLnBrk="1" hangingPunct="1">
              <a:lnSpc>
                <a:spcPct val="75000"/>
              </a:lnSpc>
              <a:spcBef>
                <a:spcPct val="45000"/>
              </a:spcBef>
              <a:buFont typeface="Wingdings" panose="05000000000000000000" pitchFamily="2" charset="2"/>
              <a:buChar char="ü"/>
            </a:pP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 可以</a:t>
            </a:r>
            <a:r>
              <a:rPr lang="zh-CN" altLang="en-US" sz="1050" b="1" dirty="0">
                <a:solidFill>
                  <a:srgbClr val="5F673B"/>
                </a:solidFill>
                <a:effectLst>
                  <a:outerShdw blurRad="38100" dist="38100" dir="2700000" algn="tl">
                    <a:srgbClr val="C0C0C0"/>
                  </a:outerShdw>
                </a:effectLst>
                <a:latin typeface="新細明體" panose="02020500000000000000" pitchFamily="18" charset="-120"/>
              </a:rPr>
              <a:t>给出主持权</a:t>
            </a:r>
            <a:r>
              <a:rPr lang="en-US" altLang="zh-TW" sz="1050" b="1" dirty="0">
                <a:solidFill>
                  <a:srgbClr val="5F673B"/>
                </a:solidFill>
                <a:effectLst>
                  <a:outerShdw blurRad="38100" dist="38100" dir="2700000" algn="tl">
                    <a:srgbClr val="C0C0C0"/>
                  </a:outerShdw>
                </a:effectLst>
                <a:latin typeface="新細明體" panose="02020500000000000000" pitchFamily="18" charset="-120"/>
              </a:rPr>
              <a:t>, </a:t>
            </a:r>
            <a:r>
              <a:rPr lang="zh-TW" altLang="en-US" sz="1050" b="1" dirty="0">
                <a:solidFill>
                  <a:srgbClr val="5F673B"/>
                </a:solidFill>
                <a:effectLst>
                  <a:outerShdw blurRad="38100" dist="38100" dir="2700000" algn="tl">
                    <a:srgbClr val="C0C0C0"/>
                  </a:outerShdw>
                </a:effectLst>
                <a:latin typeface="新細明體" panose="02020500000000000000" pitchFamily="18" charset="-120"/>
              </a:rPr>
              <a:t>但不能收回</a:t>
            </a:r>
          </a:p>
        </p:txBody>
      </p:sp>
    </p:spTree>
    <p:extLst>
      <p:ext uri="{BB962C8B-B14F-4D97-AF65-F5344CB8AC3E}">
        <p14:creationId xmlns:p14="http://schemas.microsoft.com/office/powerpoint/2010/main" val="40965658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6592" y="-81287"/>
            <a:ext cx="8229600" cy="1143000"/>
          </a:xfrm>
        </p:spPr>
        <p:txBody>
          <a:bodyPr/>
          <a:lstStyle/>
          <a:p>
            <a:r>
              <a:rPr lang="en-US" altLang="zh-CN" dirty="0" err="1" smtClean="0"/>
              <a:t>JoinNet</a:t>
            </a:r>
            <a:r>
              <a:rPr lang="zh-CN" altLang="en-US" dirty="0" smtClean="0"/>
              <a:t>操作界面介绍</a:t>
            </a:r>
            <a:endParaRPr lang="zh-CN" altLang="en-US" dirty="0"/>
          </a:p>
        </p:txBody>
      </p:sp>
      <p:grpSp>
        <p:nvGrpSpPr>
          <p:cNvPr id="4" name="组合 3"/>
          <p:cNvGrpSpPr/>
          <p:nvPr/>
        </p:nvGrpSpPr>
        <p:grpSpPr>
          <a:xfrm>
            <a:off x="323529" y="1268761"/>
            <a:ext cx="8208912" cy="5040560"/>
            <a:chOff x="1307306" y="754856"/>
            <a:chExt cx="6442473" cy="3852863"/>
          </a:xfrm>
        </p:grpSpPr>
        <p:grpSp>
          <p:nvGrpSpPr>
            <p:cNvPr id="5" name="Group 43"/>
            <p:cNvGrpSpPr>
              <a:grpSpLocks/>
            </p:cNvGrpSpPr>
            <p:nvPr/>
          </p:nvGrpSpPr>
          <p:grpSpPr bwMode="auto">
            <a:xfrm>
              <a:off x="1853804" y="864394"/>
              <a:ext cx="5378053" cy="3743325"/>
              <a:chOff x="597" y="726"/>
              <a:chExt cx="4517" cy="3144"/>
            </a:xfrm>
          </p:grpSpPr>
          <p:pic>
            <p:nvPicPr>
              <p:cNvPr id="17" name="Picture 32"/>
              <p:cNvPicPr>
                <a:picLocks noChangeAspect="1" noChangeArrowheads="1"/>
              </p:cNvPicPr>
              <p:nvPr/>
            </p:nvPicPr>
            <p:blipFill>
              <a:blip r:embed="rId2">
                <a:extLst>
                  <a:ext uri="{28A0092B-C50C-407E-A947-70E740481C1C}">
                    <a14:useLocalDpi xmlns:a14="http://schemas.microsoft.com/office/drawing/2010/main" val="0"/>
                  </a:ext>
                </a:extLst>
              </a:blip>
              <a:srcRect t="3247" b="3929"/>
              <a:stretch>
                <a:fillRect/>
              </a:stretch>
            </p:blipFill>
            <p:spPr bwMode="auto">
              <a:xfrm>
                <a:off x="597" y="726"/>
                <a:ext cx="4517" cy="3144"/>
              </a:xfrm>
              <a:prstGeom prst="rect">
                <a:avLst/>
              </a:prstGeom>
              <a:noFill/>
              <a:ln w="9525">
                <a:solidFill>
                  <a:srgbClr val="B2B2B2"/>
                </a:solidFill>
                <a:miter lim="800000"/>
                <a:headEnd/>
                <a:tailEnd/>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8" name="Picture 42"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 y="942"/>
                <a:ext cx="786" cy="69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33" descr="1129774651a4JHDl"/>
            <p:cNvPicPr>
              <a:picLocks noChangeAspect="1" noChangeArrowheads="1"/>
            </p:cNvPicPr>
            <p:nvPr/>
          </p:nvPicPr>
          <p:blipFill>
            <a:blip r:embed="rId4">
              <a:extLst>
                <a:ext uri="{28A0092B-C50C-407E-A947-70E740481C1C}">
                  <a14:useLocalDpi xmlns:a14="http://schemas.microsoft.com/office/drawing/2010/main" val="0"/>
                </a:ext>
              </a:extLst>
            </a:blip>
            <a:srcRect l="30208" b="5966"/>
            <a:stretch>
              <a:fillRect/>
            </a:stretch>
          </p:blipFill>
          <p:spPr bwMode="auto">
            <a:xfrm>
              <a:off x="3133725" y="3664744"/>
              <a:ext cx="959644" cy="788194"/>
            </a:xfrm>
            <a:prstGeom prst="rect">
              <a:avLst/>
            </a:prstGeom>
            <a:noFill/>
            <a:ln w="3175">
              <a:solidFill>
                <a:srgbClr val="B2B2B2"/>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35" descr="1131715008380yna"/>
            <p:cNvPicPr>
              <a:picLocks noChangeAspect="1" noChangeArrowheads="1"/>
            </p:cNvPicPr>
            <p:nvPr/>
          </p:nvPicPr>
          <p:blipFill>
            <a:blip r:embed="rId5">
              <a:extLst>
                <a:ext uri="{28A0092B-C50C-407E-A947-70E740481C1C}">
                  <a14:useLocalDpi xmlns:a14="http://schemas.microsoft.com/office/drawing/2010/main" val="0"/>
                </a:ext>
              </a:extLst>
            </a:blip>
            <a:srcRect t="7158" b="35616"/>
            <a:stretch>
              <a:fillRect/>
            </a:stretch>
          </p:blipFill>
          <p:spPr bwMode="auto">
            <a:xfrm>
              <a:off x="6203156" y="3664744"/>
              <a:ext cx="957263" cy="791766"/>
            </a:xfrm>
            <a:prstGeom prst="rect">
              <a:avLst/>
            </a:prstGeom>
            <a:noFill/>
            <a:ln w="3175">
              <a:solidFill>
                <a:srgbClr val="B2B2B2"/>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36"/>
            <p:cNvSpPr>
              <a:spLocks noChangeArrowheads="1"/>
            </p:cNvSpPr>
            <p:nvPr/>
          </p:nvSpPr>
          <p:spPr bwMode="auto">
            <a:xfrm>
              <a:off x="4157663" y="3661173"/>
              <a:ext cx="963216" cy="791765"/>
            </a:xfrm>
            <a:prstGeom prst="rect">
              <a:avLst/>
            </a:prstGeom>
            <a:solidFill>
              <a:srgbClr val="FFFFFF"/>
            </a:solidFill>
            <a:ln w="3175">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350">
                <a:latin typeface="+mn-ea"/>
              </a:endParaRPr>
            </a:p>
          </p:txBody>
        </p:sp>
        <p:pic>
          <p:nvPicPr>
            <p:cNvPr id="9" name="Picture 37" descr="11245761587U89DT"/>
            <p:cNvPicPr>
              <a:picLocks noChangeAspect="1" noChangeArrowheads="1"/>
            </p:cNvPicPr>
            <p:nvPr/>
          </p:nvPicPr>
          <p:blipFill>
            <a:blip r:embed="rId6">
              <a:extLst>
                <a:ext uri="{28A0092B-C50C-407E-A947-70E740481C1C}">
                  <a14:useLocalDpi xmlns:a14="http://schemas.microsoft.com/office/drawing/2010/main" val="0"/>
                </a:ext>
              </a:extLst>
            </a:blip>
            <a:srcRect t="3954" b="22971"/>
            <a:stretch>
              <a:fillRect/>
            </a:stretch>
          </p:blipFill>
          <p:spPr bwMode="auto">
            <a:xfrm>
              <a:off x="4274344" y="3670697"/>
              <a:ext cx="713185" cy="776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8" descr="Telesales">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l="9967" r="8638"/>
            <a:stretch>
              <a:fillRect/>
            </a:stretch>
          </p:blipFill>
          <p:spPr bwMode="auto">
            <a:xfrm>
              <a:off x="5179219" y="3659981"/>
              <a:ext cx="972741" cy="796529"/>
            </a:xfrm>
            <a:prstGeom prst="rect">
              <a:avLst/>
            </a:prstGeom>
            <a:noFill/>
            <a:ln w="3175">
              <a:solidFill>
                <a:srgbClr val="B2B2B2"/>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39"/>
            <p:cNvPicPr>
              <a:picLocks noChangeAspect="1" noChangeArrowheads="1"/>
            </p:cNvPicPr>
            <p:nvPr/>
          </p:nvPicPr>
          <p:blipFill>
            <a:blip r:embed="rId9">
              <a:extLst>
                <a:ext uri="{28A0092B-C50C-407E-A947-70E740481C1C}">
                  <a14:useLocalDpi xmlns:a14="http://schemas.microsoft.com/office/drawing/2010/main" val="0"/>
                </a:ext>
              </a:extLst>
            </a:blip>
            <a:srcRect l="18102" t="15752" r="859" b="32391"/>
            <a:stretch>
              <a:fillRect/>
            </a:stretch>
          </p:blipFill>
          <p:spPr bwMode="auto">
            <a:xfrm>
              <a:off x="3050381" y="1233487"/>
              <a:ext cx="4162425" cy="227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AutoShape 20"/>
            <p:cNvSpPr>
              <a:spLocks noChangeArrowheads="1"/>
            </p:cNvSpPr>
            <p:nvPr/>
          </p:nvSpPr>
          <p:spPr bwMode="auto">
            <a:xfrm>
              <a:off x="6834188" y="754856"/>
              <a:ext cx="915591" cy="547688"/>
            </a:xfrm>
            <a:prstGeom prst="wedgeRoundRectCallout">
              <a:avLst>
                <a:gd name="adj1" fmla="val -66125"/>
                <a:gd name="adj2" fmla="val 153259"/>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algn="ctr" eaLnBrk="1" fontAlgn="ctr" hangingPunct="1"/>
              <a:r>
                <a:rPr lang="zh-CN" altLang="en-US" sz="1500" b="1" dirty="0">
                  <a:effectLst>
                    <a:outerShdw blurRad="38100" dist="38100" dir="2700000" algn="tl">
                      <a:srgbClr val="C0C0C0"/>
                    </a:outerShdw>
                  </a:effectLst>
                  <a:latin typeface="+mn-ea"/>
                </a:rPr>
                <a:t>互动讨论版</a:t>
              </a:r>
              <a:endParaRPr lang="zh-TW" altLang="en-US" sz="1500" b="1" dirty="0">
                <a:effectLst>
                  <a:outerShdw blurRad="38100" dist="38100" dir="2700000" algn="tl">
                    <a:srgbClr val="C0C0C0"/>
                  </a:outerShdw>
                </a:effectLst>
                <a:latin typeface="+mn-ea"/>
              </a:endParaRPr>
            </a:p>
            <a:p>
              <a:pPr algn="ctr" eaLnBrk="1" fontAlgn="ctr" hangingPunct="1"/>
              <a:endParaRPr lang="zh-TW" altLang="en-US" sz="1500" b="1" dirty="0">
                <a:effectLst>
                  <a:outerShdw blurRad="38100" dist="38100" dir="2700000" algn="tl">
                    <a:srgbClr val="C0C0C0"/>
                  </a:outerShdw>
                </a:effectLst>
                <a:latin typeface="+mn-ea"/>
              </a:endParaRPr>
            </a:p>
          </p:txBody>
        </p:sp>
        <p:sp>
          <p:nvSpPr>
            <p:cNvPr id="13" name="AutoShape 21"/>
            <p:cNvSpPr>
              <a:spLocks noChangeArrowheads="1"/>
            </p:cNvSpPr>
            <p:nvPr/>
          </p:nvSpPr>
          <p:spPr bwMode="auto">
            <a:xfrm>
              <a:off x="1328738" y="1847850"/>
              <a:ext cx="715566" cy="547688"/>
            </a:xfrm>
            <a:prstGeom prst="wedgeRoundRectCallout">
              <a:avLst>
                <a:gd name="adj1" fmla="val 60648"/>
                <a:gd name="adj2" fmla="val -100435"/>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algn="ctr" eaLnBrk="1" fontAlgn="ctr" hangingPunct="1"/>
              <a:r>
                <a:rPr lang="zh-TW" altLang="en-US" sz="1500" b="1" dirty="0">
                  <a:effectLst>
                    <a:outerShdw blurRad="38100" dist="38100" dir="2700000" algn="tl">
                      <a:srgbClr val="C0C0C0"/>
                    </a:outerShdw>
                  </a:effectLst>
                  <a:latin typeface="+mn-ea"/>
                </a:rPr>
                <a:t>主要影像</a:t>
              </a:r>
            </a:p>
            <a:p>
              <a:pPr algn="ctr" eaLnBrk="1" fontAlgn="ctr" hangingPunct="1"/>
              <a:endParaRPr lang="zh-TW" altLang="en-US" sz="1500" b="1" dirty="0">
                <a:effectLst>
                  <a:outerShdw blurRad="38100" dist="38100" dir="2700000" algn="tl">
                    <a:srgbClr val="C0C0C0"/>
                  </a:outerShdw>
                </a:effectLst>
                <a:latin typeface="+mn-ea"/>
              </a:endParaRPr>
            </a:p>
          </p:txBody>
        </p:sp>
        <p:sp>
          <p:nvSpPr>
            <p:cNvPr id="14" name="AutoShape 22"/>
            <p:cNvSpPr>
              <a:spLocks noChangeArrowheads="1"/>
            </p:cNvSpPr>
            <p:nvPr/>
          </p:nvSpPr>
          <p:spPr bwMode="auto">
            <a:xfrm>
              <a:off x="1307306" y="3063479"/>
              <a:ext cx="871538" cy="367903"/>
            </a:xfrm>
            <a:prstGeom prst="wedgeRoundRectCallout">
              <a:avLst>
                <a:gd name="adj1" fmla="val 64616"/>
                <a:gd name="adj2" fmla="val -11245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algn="ctr" eaLnBrk="1" fontAlgn="ctr" hangingPunct="1"/>
              <a:r>
                <a:rPr lang="zh-TW" altLang="en-US" sz="1500" b="1">
                  <a:effectLst>
                    <a:outerShdw blurRad="38100" dist="38100" dir="2700000" algn="tl">
                      <a:srgbClr val="C0C0C0"/>
                    </a:outerShdw>
                  </a:effectLst>
                  <a:latin typeface="+mn-ea"/>
                </a:rPr>
                <a:t>控制台</a:t>
              </a:r>
            </a:p>
            <a:p>
              <a:pPr algn="ctr" eaLnBrk="1" fontAlgn="ctr" hangingPunct="1"/>
              <a:endParaRPr lang="zh-TW" altLang="en-US" sz="1500" b="1">
                <a:effectLst>
                  <a:outerShdw blurRad="38100" dist="38100" dir="2700000" algn="tl">
                    <a:srgbClr val="C0C0C0"/>
                  </a:outerShdw>
                </a:effectLst>
                <a:latin typeface="+mn-ea"/>
              </a:endParaRPr>
            </a:p>
          </p:txBody>
        </p:sp>
        <p:sp>
          <p:nvSpPr>
            <p:cNvPr id="15" name="AutoShape 23"/>
            <p:cNvSpPr>
              <a:spLocks noChangeArrowheads="1"/>
            </p:cNvSpPr>
            <p:nvPr/>
          </p:nvSpPr>
          <p:spPr bwMode="auto">
            <a:xfrm>
              <a:off x="1328737" y="3980260"/>
              <a:ext cx="871538" cy="528638"/>
            </a:xfrm>
            <a:prstGeom prst="wedgeRoundRectCallout">
              <a:avLst>
                <a:gd name="adj1" fmla="val 75273"/>
                <a:gd name="adj2" fmla="val -70495"/>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algn="ctr" eaLnBrk="1" fontAlgn="ctr" hangingPunct="1"/>
              <a:r>
                <a:rPr lang="zh-TW" altLang="en-US" sz="1500" b="1" dirty="0">
                  <a:effectLst>
                    <a:outerShdw blurRad="38100" dist="38100" dir="2700000" algn="tl">
                      <a:srgbClr val="C0C0C0"/>
                    </a:outerShdw>
                  </a:effectLst>
                  <a:latin typeface="+mn-ea"/>
                </a:rPr>
                <a:t>文字</a:t>
              </a:r>
              <a:r>
                <a:rPr lang="zh-CN" altLang="en-US" sz="1500" b="1" dirty="0">
                  <a:effectLst>
                    <a:outerShdw blurRad="38100" dist="38100" dir="2700000" algn="tl">
                      <a:srgbClr val="C0C0C0"/>
                    </a:outerShdw>
                  </a:effectLst>
                  <a:latin typeface="+mn-ea"/>
                </a:rPr>
                <a:t>讨论区</a:t>
              </a:r>
              <a:endParaRPr lang="zh-TW" altLang="en-US" sz="1500" b="1" dirty="0">
                <a:effectLst>
                  <a:outerShdw blurRad="38100" dist="38100" dir="2700000" algn="tl">
                    <a:srgbClr val="C0C0C0"/>
                  </a:outerShdw>
                </a:effectLst>
                <a:latin typeface="+mn-ea"/>
              </a:endParaRPr>
            </a:p>
            <a:p>
              <a:pPr algn="ctr" eaLnBrk="1" fontAlgn="ctr" hangingPunct="1"/>
              <a:endParaRPr lang="zh-TW" altLang="en-US" sz="1500" b="1" dirty="0">
                <a:effectLst>
                  <a:outerShdw blurRad="38100" dist="38100" dir="2700000" algn="tl">
                    <a:srgbClr val="C0C0C0"/>
                  </a:outerShdw>
                </a:effectLst>
                <a:latin typeface="+mn-ea"/>
              </a:endParaRPr>
            </a:p>
          </p:txBody>
        </p:sp>
        <p:sp>
          <p:nvSpPr>
            <p:cNvPr id="16" name="AutoShape 24"/>
            <p:cNvSpPr>
              <a:spLocks noChangeArrowheads="1"/>
            </p:cNvSpPr>
            <p:nvPr/>
          </p:nvSpPr>
          <p:spPr bwMode="auto">
            <a:xfrm>
              <a:off x="7009210" y="2703910"/>
              <a:ext cx="740569" cy="600075"/>
            </a:xfrm>
            <a:prstGeom prst="wedgeRoundRectCallout">
              <a:avLst>
                <a:gd name="adj1" fmla="val -117523"/>
                <a:gd name="adj2" fmla="val 119046"/>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algn="ctr" eaLnBrk="1" fontAlgn="ctr" hangingPunct="1"/>
              <a:r>
                <a:rPr lang="zh-TW" altLang="en-US" sz="1500" b="1">
                  <a:effectLst>
                    <a:outerShdw blurRad="38100" dist="38100" dir="2700000" algn="tl">
                      <a:srgbClr val="C0C0C0"/>
                    </a:outerShdw>
                  </a:effectLst>
                  <a:latin typeface="+mn-ea"/>
                </a:rPr>
                <a:t>其他影像</a:t>
              </a:r>
            </a:p>
            <a:p>
              <a:pPr algn="ctr" eaLnBrk="1" fontAlgn="ctr" hangingPunct="1"/>
              <a:endParaRPr lang="zh-TW" altLang="en-US" sz="1500" b="1">
                <a:effectLst>
                  <a:outerShdw blurRad="38100" dist="38100" dir="2700000" algn="tl">
                    <a:srgbClr val="C0C0C0"/>
                  </a:outerShdw>
                </a:effectLst>
                <a:latin typeface="+mn-ea"/>
              </a:endParaRPr>
            </a:p>
          </p:txBody>
        </p:sp>
      </p:grpSp>
    </p:spTree>
    <p:extLst>
      <p:ext uri="{BB962C8B-B14F-4D97-AF65-F5344CB8AC3E}">
        <p14:creationId xmlns:p14="http://schemas.microsoft.com/office/powerpoint/2010/main" val="16155633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968" y="-129910"/>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操作介面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控制台 </a:t>
            </a:r>
            <a:r>
              <a:rPr lang="en-US" altLang="zh-TW" sz="2000" dirty="0">
                <a:effectLst>
                  <a:outerShdw blurRad="38100" dist="38100" dir="2700000" algn="tl">
                    <a:srgbClr val="C0C0C0"/>
                  </a:outerShdw>
                </a:effectLst>
              </a:rPr>
              <a:t>(1)</a:t>
            </a:r>
            <a:endParaRPr lang="zh-CN" altLang="en-US" dirty="0"/>
          </a:p>
        </p:txBody>
      </p:sp>
      <p:grpSp>
        <p:nvGrpSpPr>
          <p:cNvPr id="4" name="组合 3"/>
          <p:cNvGrpSpPr/>
          <p:nvPr/>
        </p:nvGrpSpPr>
        <p:grpSpPr>
          <a:xfrm>
            <a:off x="971600" y="1412776"/>
            <a:ext cx="7380683" cy="5203900"/>
            <a:chOff x="1763316" y="639366"/>
            <a:chExt cx="6090047" cy="4267796"/>
          </a:xfrm>
        </p:grpSpPr>
        <p:pic>
          <p:nvPicPr>
            <p:cNvPr id="5" name="Picture 16"/>
            <p:cNvPicPr>
              <a:picLocks noChangeAspect="1" noChangeArrowheads="1"/>
            </p:cNvPicPr>
            <p:nvPr/>
          </p:nvPicPr>
          <p:blipFill>
            <a:blip r:embed="rId3">
              <a:extLst>
                <a:ext uri="{28A0092B-C50C-407E-A947-70E740481C1C}">
                  <a14:useLocalDpi xmlns:a14="http://schemas.microsoft.com/office/drawing/2010/main" val="0"/>
                </a:ext>
              </a:extLst>
            </a:blip>
            <a:srcRect b="39536"/>
            <a:stretch>
              <a:fillRect/>
            </a:stretch>
          </p:blipFill>
          <p:spPr bwMode="auto">
            <a:xfrm>
              <a:off x="3706416" y="1225153"/>
              <a:ext cx="1884759" cy="2480072"/>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57"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1454944"/>
              <a:ext cx="1515666" cy="13323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rec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738" y="3774282"/>
              <a:ext cx="446485" cy="254794"/>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8" name="Picture 19" descr="rec_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0738" y="4093369"/>
              <a:ext cx="446485" cy="254794"/>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9" name="Text Box 20"/>
            <p:cNvSpPr txBox="1">
              <a:spLocks noChangeArrowheads="1"/>
            </p:cNvSpPr>
            <p:nvPr/>
          </p:nvSpPr>
          <p:spPr bwMode="auto">
            <a:xfrm>
              <a:off x="6424613" y="3795712"/>
              <a:ext cx="946547" cy="61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进行录影</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停止</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录影</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pic>
          <p:nvPicPr>
            <p:cNvPr id="10" name="Picture 21" descr="pccam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069" y="2963466"/>
              <a:ext cx="450056" cy="257175"/>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1" name="Picture 22" descr="pccam_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7641" y="3276600"/>
              <a:ext cx="446484" cy="254794"/>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2" name="Picture 23" descr="talk_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6887" y="2358629"/>
              <a:ext cx="453629"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3" name="Picture 24" descr="talk_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6887" y="2669382"/>
              <a:ext cx="453629"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4" name="Picture 25" descr="mute_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316" y="1459707"/>
              <a:ext cx="453628"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5" name="Picture 26" descr="mute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316" y="1779985"/>
              <a:ext cx="453628"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16" name="Text Box 27"/>
            <p:cNvSpPr txBox="1">
              <a:spLocks noChangeArrowheads="1"/>
            </p:cNvSpPr>
            <p:nvPr/>
          </p:nvSpPr>
          <p:spPr bwMode="auto">
            <a:xfrm>
              <a:off x="6422232" y="2956322"/>
              <a:ext cx="1335881" cy="61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传送录影</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停止</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传送录影</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sp>
          <p:nvSpPr>
            <p:cNvPr id="17" name="Text Box 28"/>
            <p:cNvSpPr txBox="1">
              <a:spLocks noChangeArrowheads="1"/>
            </p:cNvSpPr>
            <p:nvPr/>
          </p:nvSpPr>
          <p:spPr bwMode="auto">
            <a:xfrm>
              <a:off x="2286001" y="2384822"/>
              <a:ext cx="10417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沒有</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发言权</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有</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发言权</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允許</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发言</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sp>
          <p:nvSpPr>
            <p:cNvPr id="18" name="Text Box 29"/>
            <p:cNvSpPr txBox="1">
              <a:spLocks noChangeArrowheads="1"/>
            </p:cNvSpPr>
            <p:nvPr/>
          </p:nvSpPr>
          <p:spPr bwMode="auto">
            <a:xfrm>
              <a:off x="2282429" y="1459706"/>
              <a:ext cx="1172765" cy="61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麦克风</a:t>
              </a: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收音</a:t>
              </a:r>
            </a:p>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麦克风静音</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pic>
          <p:nvPicPr>
            <p:cNvPr id="19" name="Picture 30" descr="video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6887" y="3544492"/>
              <a:ext cx="453629"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20" name="Picture 31" descr="vide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6887" y="3865960"/>
              <a:ext cx="453629"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21" name="Text Box 32"/>
            <p:cNvSpPr txBox="1">
              <a:spLocks noChangeArrowheads="1"/>
            </p:cNvSpPr>
            <p:nvPr/>
          </p:nvSpPr>
          <p:spPr bwMode="auto">
            <a:xfrm>
              <a:off x="2286000" y="3565922"/>
              <a:ext cx="1343026" cy="61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接收</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视频</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停止接收</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视频</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sp>
          <p:nvSpPr>
            <p:cNvPr id="22" name="Text Box 35"/>
            <p:cNvSpPr txBox="1">
              <a:spLocks noChangeArrowheads="1"/>
            </p:cNvSpPr>
            <p:nvPr/>
          </p:nvSpPr>
          <p:spPr bwMode="auto">
            <a:xfrm>
              <a:off x="6517482" y="1781176"/>
              <a:ext cx="1335881"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于视频影像上</a:t>
              </a:r>
              <a:r>
                <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右鍵</a:t>
              </a:r>
              <a:r>
                <a:rPr lang="en-US" altLang="zh-TW"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切换发言者视频</a:t>
              </a:r>
              <a:endPar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pic>
          <p:nvPicPr>
            <p:cNvPr id="23" name="Picture 37" descr="questioner_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4032" y="2970610"/>
              <a:ext cx="446485" cy="254794"/>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24" name="Picture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2510" y="639367"/>
              <a:ext cx="1234678" cy="210740"/>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25" name="Text Box 40"/>
            <p:cNvSpPr txBox="1">
              <a:spLocks noChangeArrowheads="1"/>
            </p:cNvSpPr>
            <p:nvPr/>
          </p:nvSpPr>
          <p:spPr bwMode="auto">
            <a:xfrm>
              <a:off x="3059906" y="869156"/>
              <a:ext cx="19431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麦克风音量提示</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pic>
          <p:nvPicPr>
            <p:cNvPr id="26" name="Picture 4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69694" y="639366"/>
              <a:ext cx="892969" cy="289322"/>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27" name="Text Box 42"/>
            <p:cNvSpPr txBox="1">
              <a:spLocks noChangeArrowheads="1"/>
            </p:cNvSpPr>
            <p:nvPr/>
          </p:nvSpPr>
          <p:spPr bwMode="auto">
            <a:xfrm>
              <a:off x="6051948" y="642937"/>
              <a:ext cx="131921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播放</a:t>
              </a: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音量调整</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pic>
          <p:nvPicPr>
            <p:cNvPr id="28" name="Picture 43" descr="snapshot_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88569" y="3983832"/>
              <a:ext cx="453629" cy="259556"/>
            </a:xfrm>
            <a:prstGeom prst="rect">
              <a:avLst/>
            </a:prstGeom>
            <a:noFill/>
            <a:ln w="9525">
              <a:solidFill>
                <a:srgbClr val="777777"/>
              </a:solidFill>
              <a:miter lim="800000"/>
              <a:headEnd/>
              <a:tailEnd/>
            </a:ln>
            <a:effectLst>
              <a:outerShdw dist="35921"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29" name="Text Box 44"/>
            <p:cNvSpPr txBox="1">
              <a:spLocks noChangeArrowheads="1"/>
            </p:cNvSpPr>
            <p:nvPr/>
          </p:nvSpPr>
          <p:spPr bwMode="auto">
            <a:xfrm>
              <a:off x="4355307" y="3983832"/>
              <a:ext cx="13358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即时</a:t>
              </a:r>
              <a:r>
                <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照相功能</a:t>
              </a:r>
              <a:r>
                <a:rPr lang="en-US" altLang="zh-TW"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透过</a:t>
              </a:r>
              <a:r>
                <a:rPr lang="en-US" altLang="zh-TW" sz="1350" b="1" dirty="0" err="1">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WebCam</a:t>
              </a: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拍摄即时</a:t>
              </a:r>
              <a:r>
                <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影像</a:t>
              </a: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上载至讨论板</a:t>
              </a:r>
              <a:endPar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30" name="Line 46"/>
            <p:cNvSpPr>
              <a:spLocks noChangeShapeType="1"/>
            </p:cNvSpPr>
            <p:nvPr/>
          </p:nvSpPr>
          <p:spPr bwMode="auto">
            <a:xfrm>
              <a:off x="3327797" y="1781175"/>
              <a:ext cx="1123950" cy="1304925"/>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1" name="Line 48"/>
            <p:cNvSpPr>
              <a:spLocks noChangeShapeType="1"/>
            </p:cNvSpPr>
            <p:nvPr/>
          </p:nvSpPr>
          <p:spPr bwMode="auto">
            <a:xfrm>
              <a:off x="3238501" y="2756297"/>
              <a:ext cx="679847" cy="404813"/>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2" name="Line 50"/>
            <p:cNvSpPr>
              <a:spLocks noChangeShapeType="1"/>
            </p:cNvSpPr>
            <p:nvPr/>
          </p:nvSpPr>
          <p:spPr bwMode="auto">
            <a:xfrm flipH="1">
              <a:off x="5222081" y="3161110"/>
              <a:ext cx="576263" cy="0"/>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3" name="Line 51"/>
            <p:cNvSpPr>
              <a:spLocks noChangeShapeType="1"/>
            </p:cNvSpPr>
            <p:nvPr/>
          </p:nvSpPr>
          <p:spPr bwMode="auto">
            <a:xfrm flipV="1">
              <a:off x="3238501" y="3394472"/>
              <a:ext cx="679847" cy="379809"/>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4" name="Line 53"/>
            <p:cNvSpPr>
              <a:spLocks noChangeShapeType="1"/>
            </p:cNvSpPr>
            <p:nvPr/>
          </p:nvSpPr>
          <p:spPr bwMode="auto">
            <a:xfrm flipV="1">
              <a:off x="4581525" y="3415904"/>
              <a:ext cx="0" cy="567928"/>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5" name="Line 54"/>
            <p:cNvSpPr>
              <a:spLocks noChangeShapeType="1"/>
            </p:cNvSpPr>
            <p:nvPr/>
          </p:nvSpPr>
          <p:spPr bwMode="auto">
            <a:xfrm flipH="1" flipV="1">
              <a:off x="5222081" y="3415903"/>
              <a:ext cx="576263" cy="613172"/>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6" name="Line 55"/>
            <p:cNvSpPr>
              <a:spLocks noChangeShapeType="1"/>
            </p:cNvSpPr>
            <p:nvPr/>
          </p:nvSpPr>
          <p:spPr bwMode="auto">
            <a:xfrm>
              <a:off x="3455194" y="1201341"/>
              <a:ext cx="996554" cy="1727597"/>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7" name="Line 56"/>
            <p:cNvSpPr>
              <a:spLocks noChangeShapeType="1"/>
            </p:cNvSpPr>
            <p:nvPr/>
          </p:nvSpPr>
          <p:spPr bwMode="auto">
            <a:xfrm flipH="1">
              <a:off x="5241132" y="1029891"/>
              <a:ext cx="416719" cy="1841897"/>
            </a:xfrm>
            <a:prstGeom prst="line">
              <a:avLst/>
            </a:prstGeom>
            <a:noFill/>
            <a:ln w="38100">
              <a:solidFill>
                <a:srgbClr val="FF0000"/>
              </a:solidFill>
              <a:round/>
              <a:headEnd/>
              <a:tailEnd/>
            </a:ln>
            <a:effectLst>
              <a:outerShdw dist="53882" dir="2700000" algn="ctr" rotWithShape="0">
                <a:srgbClr val="969696">
                  <a:alpha val="50000"/>
                </a:srgbClr>
              </a:outerShdw>
            </a:effectLst>
            <a:extLst>
              <a:ext uri="{909E8E84-426E-40DD-AFC4-6F175D3DCCD1}">
                <a14:hiddenFill xmlns:a14="http://schemas.microsoft.com/office/drawing/2010/main">
                  <a:noFill/>
                </a14:hiddenFill>
              </a:ext>
            </a:extLst>
          </p:spPr>
          <p:txBody>
            <a:bodyPr wrap="none" anchor="ctr"/>
            <a:lstStyle/>
            <a:p>
              <a:endParaRPr lang="zh-CN" altLang="en-US" sz="1350"/>
            </a:p>
          </p:txBody>
        </p:sp>
        <p:pic>
          <p:nvPicPr>
            <p:cNvPr id="38" name="Picture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8238" y="1787129"/>
              <a:ext cx="1473994" cy="844153"/>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39" name="Picture 36" descr="01-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57901" y="2003823"/>
              <a:ext cx="364331" cy="4345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35203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831" y="-93560"/>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操作介面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控制台 </a:t>
            </a:r>
            <a:r>
              <a:rPr lang="en-US" altLang="zh-TW" sz="2000" dirty="0">
                <a:effectLst>
                  <a:outerShdw blurRad="38100" dist="38100" dir="2700000" algn="tl">
                    <a:srgbClr val="C0C0C0"/>
                  </a:outerShdw>
                </a:effectLst>
              </a:rPr>
              <a:t>(2)</a:t>
            </a:r>
            <a:endParaRPr lang="zh-CN" altLang="en-US" dirty="0"/>
          </a:p>
        </p:txBody>
      </p:sp>
      <p:grpSp>
        <p:nvGrpSpPr>
          <p:cNvPr id="4" name="组合 3"/>
          <p:cNvGrpSpPr/>
          <p:nvPr/>
        </p:nvGrpSpPr>
        <p:grpSpPr>
          <a:xfrm>
            <a:off x="1043608" y="1556792"/>
            <a:ext cx="7488831" cy="4506860"/>
            <a:chOff x="1804987" y="845344"/>
            <a:chExt cx="5985273" cy="3702844"/>
          </a:xfrm>
        </p:grpSpPr>
        <p:sp>
          <p:nvSpPr>
            <p:cNvPr id="5" name="Text Box 38"/>
            <p:cNvSpPr txBox="1">
              <a:spLocks noChangeArrowheads="1"/>
            </p:cNvSpPr>
            <p:nvPr/>
          </p:nvSpPr>
          <p:spPr bwMode="auto">
            <a:xfrm>
              <a:off x="2762250" y="4077891"/>
              <a:ext cx="16954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rPr>
                <a:t>提示与会人员状态</a:t>
              </a:r>
              <a:endParaRPr lang="zh-TW" altLang="en-US" sz="1350" b="1" dirty="0">
                <a:solidFill>
                  <a:srgbClr val="4D4D4D"/>
                </a:solidFill>
                <a:effectLst>
                  <a:outerShdw blurRad="38100" dist="38100" dir="2700000" algn="tl">
                    <a:srgbClr val="C0C0C0"/>
                  </a:outerShdw>
                </a:effectLst>
                <a:latin typeface="標楷體" panose="03000509000000000000" pitchFamily="65" charset="-120"/>
                <a:ea typeface="標楷體" panose="03000509000000000000" pitchFamily="65" charset="-120"/>
              </a:endParaRPr>
            </a:p>
          </p:txBody>
        </p:sp>
        <p:pic>
          <p:nvPicPr>
            <p:cNvPr id="6"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997" y="1950244"/>
              <a:ext cx="2333625" cy="2052638"/>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7" name="AutoShape 44"/>
            <p:cNvSpPr>
              <a:spLocks noChangeArrowheads="1"/>
            </p:cNvSpPr>
            <p:nvPr/>
          </p:nvSpPr>
          <p:spPr bwMode="auto">
            <a:xfrm>
              <a:off x="1804987" y="1950244"/>
              <a:ext cx="957263" cy="650081"/>
            </a:xfrm>
            <a:prstGeom prst="wedgeRoundRectCallout">
              <a:avLst>
                <a:gd name="adj1" fmla="val 88931"/>
                <a:gd name="adj2" fmla="val -3296"/>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红色</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表示目前</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会议</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主持人</a:t>
              </a:r>
              <a:endParaRPr lang="en-US" altLang="zh-TW"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8" name="AutoShape 45"/>
            <p:cNvSpPr>
              <a:spLocks noChangeArrowheads="1"/>
            </p:cNvSpPr>
            <p:nvPr/>
          </p:nvSpPr>
          <p:spPr bwMode="auto">
            <a:xfrm>
              <a:off x="1804987" y="2764632"/>
              <a:ext cx="957263" cy="479822"/>
            </a:xfrm>
            <a:prstGeom prst="wedgeRoundRectCallout">
              <a:avLst>
                <a:gd name="adj1" fmla="val 84704"/>
                <a:gd name="adj2" fmla="val -77296"/>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其他</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与会人员</a:t>
              </a:r>
              <a:endParaRPr lang="en-US" altLang="zh-TW"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9" name="AutoShape 46"/>
            <p:cNvSpPr>
              <a:spLocks noChangeArrowheads="1"/>
            </p:cNvSpPr>
            <p:nvPr/>
          </p:nvSpPr>
          <p:spPr bwMode="auto">
            <a:xfrm>
              <a:off x="5512594" y="845344"/>
              <a:ext cx="1235869" cy="813197"/>
            </a:xfrm>
            <a:prstGeom prst="wedgeRoundRectCallout">
              <a:avLst>
                <a:gd name="adj1" fmla="val -81986"/>
                <a:gd name="adj2" fmla="val 103440"/>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仅主持人端显示</a:t>
              </a:r>
              <a:r>
                <a:rPr lang="en-US" altLang="zh-TW"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表示白板上之文件是否收到</a:t>
              </a:r>
              <a:endParaRPr lang="zh-TW" altLang="en-US"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10" name="AutoShape 47"/>
            <p:cNvSpPr>
              <a:spLocks noChangeArrowheads="1"/>
            </p:cNvSpPr>
            <p:nvPr/>
          </p:nvSpPr>
          <p:spPr bwMode="auto">
            <a:xfrm>
              <a:off x="4457700" y="1031082"/>
              <a:ext cx="863204" cy="588169"/>
            </a:xfrm>
            <a:prstGeom prst="wedgeRoundRectCallout">
              <a:avLst>
                <a:gd name="adj1" fmla="val -13588"/>
                <a:gd name="adj2" fmla="val 108301"/>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是否</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安装摄像头</a:t>
              </a:r>
              <a:endParaRPr lang="zh-TW" altLang="en-US"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11" name="AutoShape 48"/>
            <p:cNvSpPr>
              <a:spLocks noChangeArrowheads="1"/>
            </p:cNvSpPr>
            <p:nvPr/>
          </p:nvSpPr>
          <p:spPr bwMode="auto">
            <a:xfrm>
              <a:off x="3420666" y="1031082"/>
              <a:ext cx="863203" cy="627460"/>
            </a:xfrm>
            <a:prstGeom prst="wedgeRoundRectCallout">
              <a:avLst>
                <a:gd name="adj1" fmla="val 72208"/>
                <a:gd name="adj2" fmla="val 108824"/>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是否有发言权</a:t>
              </a:r>
              <a:endParaRPr lang="zh-TW" altLang="en-US"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pic>
          <p:nvPicPr>
            <p:cNvPr id="12"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560" y="3005138"/>
              <a:ext cx="1762125" cy="1543050"/>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13" name="Text Box 51"/>
            <p:cNvSpPr txBox="1">
              <a:spLocks noChangeArrowheads="1"/>
            </p:cNvSpPr>
            <p:nvPr/>
          </p:nvSpPr>
          <p:spPr bwMode="auto">
            <a:xfrm>
              <a:off x="6301979" y="3051573"/>
              <a:ext cx="1160859"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于名单上滑动右键，进行选择</a:t>
              </a:r>
              <a:endParaRPr lang="zh-TW" altLang="en-US" sz="135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pic>
          <p:nvPicPr>
            <p:cNvPr id="14" name="Picture 52"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54" y="3026569"/>
              <a:ext cx="364331" cy="43457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53"/>
            <p:cNvSpPr>
              <a:spLocks noChangeArrowheads="1"/>
            </p:cNvSpPr>
            <p:nvPr/>
          </p:nvSpPr>
          <p:spPr bwMode="auto">
            <a:xfrm>
              <a:off x="5815013" y="1950244"/>
              <a:ext cx="1975247" cy="813197"/>
            </a:xfrm>
            <a:prstGeom prst="wedgeRoundRectCallout">
              <a:avLst>
                <a:gd name="adj1" fmla="val -111722"/>
                <a:gd name="adj2" fmla="val 35505"/>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网络状态即时显示</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r>
              <a:b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b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绿 </a:t>
              </a:r>
              <a:r>
                <a:rPr lang="en-US" altLang="zh-TW"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&gt; </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表示</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传送</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正常</a:t>
              </a:r>
              <a:b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b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黑 </a:t>
              </a:r>
              <a:r>
                <a:rPr lang="en-US" altLang="zh-TW"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&gt; </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表示</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无传送</a:t>
              </a:r>
              <a:endPar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a:p>
              <a:pPr eaLnBrk="1" fontAlgn="ctr" hangingPunct="1"/>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紅 </a:t>
              </a:r>
              <a:r>
                <a:rPr lang="en-US" altLang="zh-TW"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&gt; </a:t>
              </a:r>
              <a:r>
                <a:rPr lang="zh-TW"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表示</a:t>
              </a:r>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包掉落</a:t>
              </a:r>
              <a:endParaRPr lang="zh-TW" altLang="en-US"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grpSp>
    </p:spTree>
    <p:extLst>
      <p:ext uri="{BB962C8B-B14F-4D97-AF65-F5344CB8AC3E}">
        <p14:creationId xmlns:p14="http://schemas.microsoft.com/office/powerpoint/2010/main" val="8507796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552" y="-75604"/>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操作介面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文字</a:t>
            </a:r>
            <a:r>
              <a:rPr lang="zh-CN" altLang="en-US" sz="2000" dirty="0">
                <a:effectLst>
                  <a:outerShdw blurRad="38100" dist="38100" dir="2700000" algn="tl">
                    <a:srgbClr val="C0C0C0"/>
                  </a:outerShdw>
                </a:effectLst>
              </a:rPr>
              <a:t>交谈</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12776"/>
            <a:ext cx="3266686" cy="4269748"/>
          </a:xfrm>
          <a:prstGeom prst="rect">
            <a:avLst/>
          </a:prstGeom>
          <a:noFill/>
          <a:ln w="9525" algn="ctr">
            <a:solidFill>
              <a:srgbClr val="969696"/>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5" name="AutoShape 6"/>
          <p:cNvSpPr>
            <a:spLocks noChangeArrowheads="1"/>
          </p:cNvSpPr>
          <p:nvPr/>
        </p:nvSpPr>
        <p:spPr bwMode="auto">
          <a:xfrm>
            <a:off x="4615807" y="3399930"/>
            <a:ext cx="1190449" cy="597345"/>
          </a:xfrm>
          <a:prstGeom prst="wedgeRoundRectCallout">
            <a:avLst>
              <a:gd name="adj1" fmla="val -106042"/>
              <a:gd name="adj2" fmla="val 115162"/>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输入</a:t>
            </a:r>
            <a:r>
              <a:rPr lang="zh-TW"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文字</a:t>
            </a:r>
            <a:r>
              <a:rPr lang="en-US" altLang="zh-TW"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按 </a:t>
            </a:r>
            <a:r>
              <a:rPr lang="en-US" altLang="zh-TW"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Enter</a:t>
            </a:r>
            <a:endParaRPr lang="en-US" altLang="zh-TW" sz="14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6" name="AutoShape 7"/>
          <p:cNvSpPr>
            <a:spLocks noChangeArrowheads="1"/>
          </p:cNvSpPr>
          <p:nvPr/>
        </p:nvSpPr>
        <p:spPr bwMode="auto">
          <a:xfrm>
            <a:off x="4689624" y="4302423"/>
            <a:ext cx="1689095" cy="895270"/>
          </a:xfrm>
          <a:prstGeom prst="wedgeRoundRectCallout">
            <a:avLst>
              <a:gd name="adj1" fmla="val -95014"/>
              <a:gd name="adj2" fmla="val -183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可选择秘密传送给某位与会者</a:t>
            </a:r>
            <a:r>
              <a:rPr lang="en-US" altLang="zh-TW"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文字部份</a:t>
            </a:r>
            <a:r>
              <a:rPr lang="zh-CN"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不会记录</a:t>
            </a:r>
            <a:endParaRPr lang="zh-TW" altLang="en-US" sz="14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Tree>
    <p:extLst>
      <p:ext uri="{BB962C8B-B14F-4D97-AF65-F5344CB8AC3E}">
        <p14:creationId xmlns:p14="http://schemas.microsoft.com/office/powerpoint/2010/main" val="5808105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0450" y="-102778"/>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白板</a:t>
            </a:r>
            <a:endParaRPr lang="zh-CN" altLang="en-US" dirty="0"/>
          </a:p>
        </p:txBody>
      </p:sp>
      <p:grpSp>
        <p:nvGrpSpPr>
          <p:cNvPr id="14" name="组合 13"/>
          <p:cNvGrpSpPr/>
          <p:nvPr/>
        </p:nvGrpSpPr>
        <p:grpSpPr>
          <a:xfrm>
            <a:off x="971600" y="1556792"/>
            <a:ext cx="7308304" cy="5040560"/>
            <a:chOff x="1657350" y="602456"/>
            <a:chExt cx="5866210" cy="4266251"/>
          </a:xfrm>
        </p:grpSpPr>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294" y="602456"/>
              <a:ext cx="5554266" cy="3910013"/>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5" name="Picture 24"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083594" y="100250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noChangeArrowheads="1"/>
            </p:cNvPicPr>
            <p:nvPr/>
          </p:nvPicPr>
          <p:blipFill>
            <a:blip r:embed="rId4">
              <a:extLst>
                <a:ext uri="{28A0092B-C50C-407E-A947-70E740481C1C}">
                  <a14:useLocalDpi xmlns:a14="http://schemas.microsoft.com/office/drawing/2010/main" val="0"/>
                </a:ext>
              </a:extLst>
            </a:blip>
            <a:srcRect l="27872" t="16069" b="7390"/>
            <a:stretch>
              <a:fillRect/>
            </a:stretch>
          </p:blipFill>
          <p:spPr bwMode="auto">
            <a:xfrm>
              <a:off x="3495676" y="1243013"/>
              <a:ext cx="4013597" cy="3194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3"/>
            <p:cNvPicPr>
              <a:picLocks noChangeAspect="1" noChangeArrowheads="1"/>
            </p:cNvPicPr>
            <p:nvPr/>
          </p:nvPicPr>
          <p:blipFill>
            <a:blip r:embed="rId5">
              <a:extLst>
                <a:ext uri="{28A0092B-C50C-407E-A947-70E740481C1C}">
                  <a14:useLocalDpi xmlns:a14="http://schemas.microsoft.com/office/drawing/2010/main" val="0"/>
                </a:ext>
              </a:extLst>
            </a:blip>
            <a:srcRect l="74390" t="70685" r="18045" b="21336"/>
            <a:stretch>
              <a:fillRect/>
            </a:stretch>
          </p:blipFill>
          <p:spPr bwMode="auto">
            <a:xfrm>
              <a:off x="3227785" y="1109663"/>
              <a:ext cx="390525" cy="375047"/>
            </a:xfrm>
            <a:prstGeom prst="rect">
              <a:avLst/>
            </a:prstGeom>
            <a:noFill/>
            <a:ln w="9525">
              <a:solidFill>
                <a:srgbClr val="4D4D4D"/>
              </a:solidFill>
              <a:miter lim="800000"/>
              <a:headEnd/>
              <a:tailEnd/>
            </a:ln>
            <a:effectLst>
              <a:outerShdw dist="35921" dir="2700000" algn="ctr" rotWithShape="0">
                <a:srgbClr val="5F5F5F">
                  <a:alpha val="50000"/>
                </a:srgbClr>
              </a:outerShdw>
            </a:effectLst>
            <a:extLst>
              <a:ext uri="{909E8E84-426E-40DD-AFC4-6F175D3DCCD1}">
                <a14:hiddenFill xmlns:a14="http://schemas.microsoft.com/office/drawing/2010/main">
                  <a:solidFill>
                    <a:srgbClr val="FFFFFF"/>
                  </a:solidFill>
                </a14:hiddenFill>
              </a:ext>
            </a:extLst>
          </p:spPr>
        </p:pic>
        <p:pic>
          <p:nvPicPr>
            <p:cNvPr id="8" name="Picture 14"/>
            <p:cNvPicPr>
              <a:picLocks noChangeAspect="1" noChangeArrowheads="1"/>
            </p:cNvPicPr>
            <p:nvPr/>
          </p:nvPicPr>
          <p:blipFill>
            <a:blip r:embed="rId6">
              <a:extLst>
                <a:ext uri="{28A0092B-C50C-407E-A947-70E740481C1C}">
                  <a14:useLocalDpi xmlns:a14="http://schemas.microsoft.com/office/drawing/2010/main" val="0"/>
                </a:ext>
              </a:extLst>
            </a:blip>
            <a:srcRect l="56000" t="55354" r="38623" b="42595"/>
            <a:stretch>
              <a:fillRect/>
            </a:stretch>
          </p:blipFill>
          <p:spPr bwMode="auto">
            <a:xfrm>
              <a:off x="3800475" y="1428750"/>
              <a:ext cx="1152525" cy="329804"/>
            </a:xfrm>
            <a:prstGeom prst="rect">
              <a:avLst/>
            </a:prstGeom>
            <a:noFill/>
            <a:ln>
              <a:noFill/>
            </a:ln>
            <a:effectLst>
              <a:outerShdw dist="53882" dir="2700000" algn="ctr" rotWithShape="0">
                <a:srgbClr val="969696"/>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0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6144" y="1428750"/>
              <a:ext cx="364331" cy="434579"/>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6"/>
            <p:cNvSpPr>
              <a:spLocks noChangeArrowheads="1"/>
            </p:cNvSpPr>
            <p:nvPr/>
          </p:nvSpPr>
          <p:spPr bwMode="auto">
            <a:xfrm>
              <a:off x="1657350" y="2057400"/>
              <a:ext cx="1196579" cy="639366"/>
            </a:xfrm>
            <a:prstGeom prst="wedgeRoundRectCallout">
              <a:avLst>
                <a:gd name="adj1" fmla="val 88806"/>
                <a:gd name="adj2" fmla="val -15539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rPr>
                <a:t>点选自由手写，可在白板上书写</a:t>
              </a:r>
              <a:endParaRPr lang="zh-TW" altLang="en-US" sz="1200" b="1" u="sng" dirty="0">
                <a:solidFill>
                  <a:srgbClr val="4D4D4D"/>
                </a:solidFill>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11" name="Oval 19"/>
            <p:cNvSpPr>
              <a:spLocks noChangeArrowheads="1"/>
            </p:cNvSpPr>
            <p:nvPr/>
          </p:nvSpPr>
          <p:spPr bwMode="auto">
            <a:xfrm>
              <a:off x="3039666" y="752475"/>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12" name="Picture 21" descr="0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7994" y="3852862"/>
              <a:ext cx="364331" cy="4345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3"/>
            <p:cNvSpPr txBox="1">
              <a:spLocks noChangeArrowheads="1"/>
            </p:cNvSpPr>
            <p:nvPr/>
          </p:nvSpPr>
          <p:spPr bwMode="auto">
            <a:xfrm>
              <a:off x="2605088" y="4546997"/>
              <a:ext cx="4904185" cy="32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latin typeface="Arial Rounded MT Bold" panose="020F0704030504030204" pitchFamily="34" charset="0"/>
                </a:rPr>
                <a:t>有权发言者</a:t>
              </a:r>
              <a:r>
                <a:rPr lang="en-US" altLang="zh-TW" sz="1350" b="1" dirty="0">
                  <a:solidFill>
                    <a:srgbClr val="4D4D4D"/>
                  </a:solidFill>
                  <a:latin typeface="Arial Rounded MT Bold" panose="020F0704030504030204" pitchFamily="34" charset="0"/>
                </a:rPr>
                <a:t>, </a:t>
              </a:r>
              <a:r>
                <a:rPr lang="zh-TW" altLang="en-US" sz="1350" b="1" dirty="0">
                  <a:solidFill>
                    <a:srgbClr val="4D4D4D"/>
                  </a:solidFill>
                  <a:latin typeface="Arial Rounded MT Bold" panose="020F0704030504030204" pitchFamily="34" charset="0"/>
                </a:rPr>
                <a:t>都可以在白板上</a:t>
              </a:r>
              <a:r>
                <a:rPr lang="zh-CN" altLang="en-US" sz="1350" b="1" dirty="0">
                  <a:solidFill>
                    <a:srgbClr val="4D4D4D"/>
                  </a:solidFill>
                  <a:latin typeface="Arial Rounded MT Bold" panose="020F0704030504030204" pitchFamily="34" charset="0"/>
                </a:rPr>
                <a:t>书记</a:t>
              </a:r>
              <a:r>
                <a:rPr lang="en-US" altLang="zh-TW" sz="1350" b="1" dirty="0">
                  <a:solidFill>
                    <a:srgbClr val="4D4D4D"/>
                  </a:solidFill>
                  <a:latin typeface="Arial Rounded MT Bold" panose="020F0704030504030204" pitchFamily="34" charset="0"/>
                </a:rPr>
                <a:t>, </a:t>
              </a:r>
              <a:r>
                <a:rPr lang="zh-TW" altLang="en-US" sz="1350" b="1" dirty="0">
                  <a:solidFill>
                    <a:srgbClr val="4D4D4D"/>
                  </a:solidFill>
                  <a:latin typeface="Arial Rounded MT Bold" panose="020F0704030504030204" pitchFamily="34" charset="0"/>
                </a:rPr>
                <a:t>所有</a:t>
              </a:r>
              <a:r>
                <a:rPr lang="zh-CN" altLang="en-US" sz="1350" b="1" dirty="0">
                  <a:solidFill>
                    <a:srgbClr val="4D4D4D"/>
                  </a:solidFill>
                  <a:latin typeface="Arial Rounded MT Bold" panose="020F0704030504030204" pitchFamily="34" charset="0"/>
                </a:rPr>
                <a:t>与会者</a:t>
              </a:r>
              <a:r>
                <a:rPr lang="zh-TW" altLang="en-US" sz="1350" b="1" dirty="0">
                  <a:solidFill>
                    <a:srgbClr val="4D4D4D"/>
                  </a:solidFill>
                  <a:latin typeface="Arial Rounded MT Bold" panose="020F0704030504030204" pitchFamily="34" charset="0"/>
                </a:rPr>
                <a:t>皆同步接收</a:t>
              </a:r>
              <a:r>
                <a:rPr lang="zh-CN" altLang="en-US" sz="1350" b="1" dirty="0">
                  <a:solidFill>
                    <a:srgbClr val="4D4D4D"/>
                  </a:solidFill>
                  <a:latin typeface="Arial Rounded MT Bold" panose="020F0704030504030204" pitchFamily="34" charset="0"/>
                </a:rPr>
                <a:t>画面</a:t>
              </a:r>
              <a:endParaRPr lang="zh-TW" altLang="en-US" sz="1350" b="1" dirty="0">
                <a:solidFill>
                  <a:srgbClr val="4D4D4D"/>
                </a:solidFill>
                <a:latin typeface="Arial Rounded MT Bold" panose="020F0704030504030204" pitchFamily="34" charset="0"/>
              </a:endParaRPr>
            </a:p>
          </p:txBody>
        </p:sp>
      </p:grpSp>
    </p:spTree>
    <p:extLst>
      <p:ext uri="{BB962C8B-B14F-4D97-AF65-F5344CB8AC3E}">
        <p14:creationId xmlns:p14="http://schemas.microsoft.com/office/powerpoint/2010/main" val="1982803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5554960" cy="634082"/>
          </a:xfrm>
        </p:spPr>
        <p:txBody>
          <a:bodyPr>
            <a:normAutofit/>
          </a:bodyPr>
          <a:lstStyle/>
          <a:p>
            <a:r>
              <a:rPr lang="zh-CN" altLang="en-US" sz="2800" dirty="0">
                <a:latin typeface="黑体" pitchFamily="49" charset="-122"/>
                <a:ea typeface="黑体" pitchFamily="49" charset="-122"/>
              </a:rPr>
              <a:t>教师业务流程和学生业务流程整合</a:t>
            </a:r>
            <a:endParaRPr lang="zh-CN" altLang="en-US" sz="2800" dirty="0">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611560" y="1268760"/>
            <a:ext cx="8252764" cy="4249154"/>
          </a:xfrm>
          <a:prstGeom prst="rect">
            <a:avLst/>
          </a:prstGeom>
        </p:spPr>
      </p:pic>
    </p:spTree>
    <p:extLst>
      <p:ext uri="{BB962C8B-B14F-4D97-AF65-F5344CB8AC3E}">
        <p14:creationId xmlns:p14="http://schemas.microsoft.com/office/powerpoint/2010/main" val="2430270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334" y="-100992"/>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白板</a:t>
            </a:r>
            <a:r>
              <a:rPr lang="en-US" altLang="zh-TW" sz="2000" dirty="0">
                <a:effectLst>
                  <a:outerShdw blurRad="38100" dist="38100" dir="2700000" algn="tl">
                    <a:srgbClr val="C0C0C0"/>
                  </a:outerShdw>
                </a:effectLst>
              </a:rPr>
              <a:t>_</a:t>
            </a:r>
            <a:r>
              <a:rPr lang="zh-TW" altLang="en-US" sz="2000" dirty="0">
                <a:effectLst>
                  <a:outerShdw blurRad="38100" dist="38100" dir="2700000" algn="tl">
                    <a:srgbClr val="C0C0C0"/>
                  </a:outerShdw>
                </a:effectLst>
              </a:rPr>
              <a:t>列印</a:t>
            </a:r>
            <a:r>
              <a:rPr lang="zh-CN" altLang="en-US" sz="2000" dirty="0">
                <a:effectLst>
                  <a:outerShdw blurRad="38100" dist="38100" dir="2700000" algn="tl">
                    <a:srgbClr val="C0C0C0"/>
                  </a:outerShdw>
                </a:effectLst>
              </a:rPr>
              <a:t>上传</a:t>
            </a:r>
            <a:r>
              <a:rPr lang="zh-TW" altLang="en-US" sz="2000" dirty="0">
                <a:effectLst>
                  <a:outerShdw blurRad="38100" dist="38100" dir="2700000" algn="tl">
                    <a:srgbClr val="C0C0C0"/>
                  </a:outerShdw>
                </a:effectLst>
              </a:rPr>
              <a:t> </a:t>
            </a:r>
            <a:r>
              <a:rPr lang="en-US" altLang="zh-TW" sz="2000" dirty="0">
                <a:effectLst>
                  <a:outerShdw blurRad="38100" dist="38100" dir="2700000" algn="tl">
                    <a:srgbClr val="C0C0C0"/>
                  </a:outerShdw>
                </a:effectLst>
              </a:rPr>
              <a:t>(1)</a:t>
            </a:r>
            <a:endParaRPr lang="zh-CN" altLang="en-US" dirty="0"/>
          </a:p>
        </p:txBody>
      </p:sp>
      <p:grpSp>
        <p:nvGrpSpPr>
          <p:cNvPr id="4" name="组合 3"/>
          <p:cNvGrpSpPr/>
          <p:nvPr/>
        </p:nvGrpSpPr>
        <p:grpSpPr>
          <a:xfrm>
            <a:off x="827584" y="1484784"/>
            <a:ext cx="7846962" cy="4752527"/>
            <a:chOff x="1359732" y="700088"/>
            <a:chExt cx="6486487" cy="3960019"/>
          </a:xfrm>
        </p:grpSpPr>
        <p:pic>
          <p:nvPicPr>
            <p:cNvPr id="5" name="Picture 1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6735" y="700088"/>
              <a:ext cx="82034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7" descr="事先準備資料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872729"/>
              <a:ext cx="1297781" cy="2886075"/>
            </a:xfrm>
            <a:prstGeom prst="rect">
              <a:avLst/>
            </a:prstGeom>
            <a:noFill/>
            <a:ln w="9525">
              <a:solidFill>
                <a:srgbClr val="969696"/>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7" name="Picture 18" descr="事先準備資料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831" y="2014538"/>
              <a:ext cx="2830116" cy="2645569"/>
            </a:xfrm>
            <a:prstGeom prst="rect">
              <a:avLst/>
            </a:prstGeom>
            <a:noFill/>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8" name="AutoShape 12"/>
            <p:cNvSpPr>
              <a:spLocks noChangeArrowheads="1"/>
            </p:cNvSpPr>
            <p:nvPr/>
          </p:nvSpPr>
          <p:spPr bwMode="auto">
            <a:xfrm>
              <a:off x="1359732" y="1987154"/>
              <a:ext cx="1658503" cy="1368028"/>
            </a:xfrm>
            <a:prstGeom prst="wedgeRoundRectCallout">
              <a:avLst>
                <a:gd name="adj1" fmla="val 77648"/>
                <a:gd name="adj2" fmla="val -7471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于</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任何可以列印的文件</a:t>
              </a:r>
              <a:r>
                <a:rPr lang="en-US" altLang="zh-TW" sz="1600" b="1" dirty="0">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上</a:t>
              </a:r>
              <a:r>
                <a:rPr lang="en-US" altLang="zh-TW" sz="1600" b="1" dirty="0">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例如</a:t>
              </a:r>
              <a:r>
                <a:rPr lang="en-US" altLang="zh-TW" sz="1600" b="1" dirty="0">
                  <a:effectLst>
                    <a:outerShdw blurRad="38100" dist="38100" dir="2700000" algn="tl">
                      <a:srgbClr val="C0C0C0"/>
                    </a:outerShdw>
                  </a:effectLst>
                  <a:latin typeface="Arial" panose="020B0604020202020204" pitchFamily="34" charset="0"/>
                  <a:ea typeface="標楷體" panose="03000509000000000000" pitchFamily="65" charset="-120"/>
                </a:rPr>
                <a:t>PowerPoint</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等</a:t>
              </a:r>
              <a:r>
                <a:rPr lang="en-US" altLang="zh-TW" sz="1600" b="1" dirty="0">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右鍵</a:t>
              </a:r>
              <a:r>
                <a:rPr lang="zh-CN"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右键</a:t>
              </a:r>
              <a:r>
                <a:rPr lang="zh-TW" altLang="en-US" sz="1600" b="1" dirty="0">
                  <a:effectLst>
                    <a:outerShdw blurRad="38100" dist="38100" dir="2700000" algn="tl">
                      <a:srgbClr val="C0C0C0"/>
                    </a:outerShdw>
                  </a:effectLst>
                  <a:latin typeface="Arial" panose="020B0604020202020204" pitchFamily="34" charset="0"/>
                  <a:ea typeface="標楷體" panose="03000509000000000000" pitchFamily="65" charset="-120"/>
                </a:rPr>
                <a:t> </a:t>
              </a:r>
              <a:r>
                <a:rPr lang="zh-TW" altLang="en-US" sz="1600" b="1" u="sng" dirty="0">
                  <a:effectLst>
                    <a:outerShdw blurRad="38100" dist="38100" dir="2700000" algn="tl">
                      <a:srgbClr val="C0C0C0"/>
                    </a:outerShdw>
                  </a:effectLst>
                  <a:latin typeface="Arial" panose="020B0604020202020204" pitchFamily="34" charset="0"/>
                  <a:ea typeface="標楷體" panose="03000509000000000000" pitchFamily="65" charset="-120"/>
                </a:rPr>
                <a:t>列印</a:t>
              </a:r>
              <a:endParaRPr lang="en-US" altLang="zh-TW" sz="1600" b="1" dirty="0">
                <a:effectLst>
                  <a:outerShdw blurRad="38100" dist="38100" dir="2700000" algn="tl">
                    <a:srgbClr val="C0C0C0"/>
                  </a:outerShdw>
                </a:effectLst>
                <a:latin typeface="Arial" panose="020B0604020202020204" pitchFamily="34" charset="0"/>
                <a:ea typeface="標楷體" panose="03000509000000000000" pitchFamily="65" charset="-120"/>
              </a:endParaRPr>
            </a:p>
          </p:txBody>
        </p:sp>
        <p:sp>
          <p:nvSpPr>
            <p:cNvPr id="9" name="AutoShape 13"/>
            <p:cNvSpPr>
              <a:spLocks noChangeArrowheads="1"/>
            </p:cNvSpPr>
            <p:nvPr/>
          </p:nvSpPr>
          <p:spPr bwMode="auto">
            <a:xfrm>
              <a:off x="6640116" y="3106341"/>
              <a:ext cx="1072753" cy="613172"/>
            </a:xfrm>
            <a:prstGeom prst="wedgeRoundRectCallout">
              <a:avLst>
                <a:gd name="adj1" fmla="val 2056"/>
                <a:gd name="adj2" fmla="val 119125"/>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a:effectLst>
                    <a:outerShdw blurRad="38100" dist="38100" dir="2700000" algn="tl">
                      <a:srgbClr val="C0C0C0"/>
                    </a:outerShdw>
                  </a:effectLst>
                  <a:latin typeface="Arial" panose="020B0604020202020204" pitchFamily="34" charset="0"/>
                  <a:ea typeface="標楷體" panose="03000509000000000000" pitchFamily="65" charset="-120"/>
                </a:rPr>
                <a:t>文件轉成圖檔上載至</a:t>
              </a:r>
              <a:r>
                <a:rPr lang="en-US" altLang="zh-TW" sz="1200" b="1">
                  <a:effectLst>
                    <a:outerShdw blurRad="38100" dist="38100" dir="2700000" algn="tl">
                      <a:srgbClr val="C0C0C0"/>
                    </a:outerShdw>
                  </a:effectLst>
                  <a:latin typeface="Arial" panose="020B0604020202020204" pitchFamily="34" charset="0"/>
                  <a:ea typeface="標楷體" panose="03000509000000000000" pitchFamily="65" charset="-120"/>
                </a:rPr>
                <a:t>JoinNet</a:t>
              </a:r>
              <a:endParaRPr lang="en-US" altLang="zh-TW" sz="1200" b="1" u="sng">
                <a:effectLst>
                  <a:outerShdw blurRad="38100" dist="38100" dir="2700000" algn="tl">
                    <a:srgbClr val="C0C0C0"/>
                  </a:outerShdw>
                </a:effectLst>
                <a:latin typeface="Arial" panose="020B0604020202020204" pitchFamily="34" charset="0"/>
                <a:ea typeface="標楷體" panose="03000509000000000000" pitchFamily="65" charset="-120"/>
              </a:endParaRPr>
            </a:p>
          </p:txBody>
        </p:sp>
        <p:pic>
          <p:nvPicPr>
            <p:cNvPr id="10" name="Picture 14" descr="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1617" y="4225529"/>
              <a:ext cx="364331" cy="4345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9563" y="1265635"/>
              <a:ext cx="403622" cy="4810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21"/>
            <p:cNvSpPr txBox="1">
              <a:spLocks noChangeArrowheads="1"/>
            </p:cNvSpPr>
            <p:nvPr/>
          </p:nvSpPr>
          <p:spPr bwMode="auto">
            <a:xfrm>
              <a:off x="4745831" y="1206104"/>
              <a:ext cx="3100388" cy="487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en-US" altLang="zh-TW" sz="1600" b="1" dirty="0" err="1">
                  <a:solidFill>
                    <a:srgbClr val="4D4D4D"/>
                  </a:solidFill>
                  <a:latin typeface="Arial Rounded MT Bold" panose="020F0704030504030204" pitchFamily="34" charset="0"/>
                </a:rPr>
                <a:t>JoinNet</a:t>
              </a:r>
              <a:r>
                <a:rPr lang="zh-CN" altLang="en-US" sz="1600" b="1" dirty="0">
                  <a:solidFill>
                    <a:srgbClr val="4D4D4D"/>
                  </a:solidFill>
                  <a:latin typeface="Arial Rounded MT Bold" panose="020F0704030504030204" pitchFamily="34" charset="0"/>
                </a:rPr>
                <a:t>开放时</a:t>
              </a:r>
              <a:r>
                <a:rPr lang="en-US" altLang="zh-TW" sz="1600" b="1" dirty="0">
                  <a:solidFill>
                    <a:srgbClr val="4D4D4D"/>
                  </a:solidFill>
                  <a:latin typeface="Arial Rounded MT Bold" panose="020F0704030504030204" pitchFamily="34" charset="0"/>
                </a:rPr>
                <a:t>, </a:t>
              </a:r>
              <a:r>
                <a:rPr lang="zh-TW" altLang="en-US" sz="1600" b="1" dirty="0">
                  <a:solidFill>
                    <a:srgbClr val="4D4D4D"/>
                  </a:solidFill>
                  <a:latin typeface="Arial Rounded MT Bold" panose="020F0704030504030204" pitchFamily="34" charset="0"/>
                </a:rPr>
                <a:t>文件</a:t>
              </a:r>
              <a:r>
                <a:rPr lang="zh-CN" altLang="en-US" sz="1600" b="1" dirty="0">
                  <a:solidFill>
                    <a:srgbClr val="4D4D4D"/>
                  </a:solidFill>
                  <a:latin typeface="Arial Rounded MT Bold" panose="020F0704030504030204" pitchFamily="34" charset="0"/>
                </a:rPr>
                <a:t>将</a:t>
              </a:r>
              <a:r>
                <a:rPr lang="zh-TW" altLang="en-US" sz="1600" b="1" dirty="0">
                  <a:solidFill>
                    <a:srgbClr val="4D4D4D"/>
                  </a:solidFill>
                  <a:latin typeface="Arial Rounded MT Bold" panose="020F0704030504030204" pitchFamily="34" charset="0"/>
                </a:rPr>
                <a:t>以</a:t>
              </a:r>
              <a:r>
                <a:rPr lang="zh-CN" altLang="en-US" sz="1600" b="1" dirty="0">
                  <a:solidFill>
                    <a:srgbClr val="4D4D4D"/>
                  </a:solidFill>
                  <a:latin typeface="Arial Rounded MT Bold" panose="020F0704030504030204" pitchFamily="34" charset="0"/>
                </a:rPr>
                <a:t>虚拟</a:t>
              </a:r>
              <a:r>
                <a:rPr lang="zh-TW" altLang="en-US" sz="1600" b="1" dirty="0">
                  <a:solidFill>
                    <a:srgbClr val="4D4D4D"/>
                  </a:solidFill>
                  <a:latin typeface="Arial Rounded MT Bold" panose="020F0704030504030204" pitchFamily="34" charset="0"/>
                </a:rPr>
                <a:t>列印的方式</a:t>
              </a:r>
              <a:r>
                <a:rPr lang="en-US" altLang="zh-TW" sz="1600" b="1" dirty="0">
                  <a:solidFill>
                    <a:srgbClr val="4D4D4D"/>
                  </a:solidFill>
                  <a:latin typeface="Arial Rounded MT Bold" panose="020F0704030504030204" pitchFamily="34" charset="0"/>
                </a:rPr>
                <a:t>, </a:t>
              </a:r>
              <a:r>
                <a:rPr lang="zh-CN" altLang="en-US" sz="1600" b="1" dirty="0">
                  <a:solidFill>
                    <a:srgbClr val="4D4D4D"/>
                  </a:solidFill>
                  <a:latin typeface="Arial Rounded MT Bold" panose="020F0704030504030204" pitchFamily="34" charset="0"/>
                </a:rPr>
                <a:t>转成图档</a:t>
              </a:r>
              <a:r>
                <a:rPr lang="en-US" altLang="zh-TW" sz="1600" b="1" dirty="0">
                  <a:solidFill>
                    <a:srgbClr val="4D4D4D"/>
                  </a:solidFill>
                  <a:latin typeface="Arial Rounded MT Bold" panose="020F0704030504030204" pitchFamily="34" charset="0"/>
                </a:rPr>
                <a:t>, </a:t>
              </a:r>
              <a:r>
                <a:rPr lang="zh-CN" altLang="en-US" sz="1600" b="1" dirty="0">
                  <a:solidFill>
                    <a:srgbClr val="4D4D4D"/>
                  </a:solidFill>
                  <a:latin typeface="Arial Rounded MT Bold" panose="020F0704030504030204" pitchFamily="34" charset="0"/>
                </a:rPr>
                <a:t>上传</a:t>
              </a:r>
              <a:r>
                <a:rPr lang="zh-TW" altLang="en-US" sz="1600" b="1" dirty="0">
                  <a:solidFill>
                    <a:srgbClr val="4D4D4D"/>
                  </a:solidFill>
                  <a:latin typeface="Arial Rounded MT Bold" panose="020F0704030504030204" pitchFamily="34" charset="0"/>
                </a:rPr>
                <a:t>至</a:t>
              </a:r>
              <a:r>
                <a:rPr lang="en-US" altLang="zh-TW" sz="1600" b="1" dirty="0" err="1">
                  <a:solidFill>
                    <a:srgbClr val="4D4D4D"/>
                  </a:solidFill>
                  <a:latin typeface="Arial Rounded MT Bold" panose="020F0704030504030204" pitchFamily="34" charset="0"/>
                </a:rPr>
                <a:t>JoinNet</a:t>
              </a:r>
              <a:r>
                <a:rPr lang="zh-TW" altLang="en-US" sz="1600" b="1" dirty="0">
                  <a:solidFill>
                    <a:srgbClr val="4D4D4D"/>
                  </a:solidFill>
                  <a:latin typeface="Arial Rounded MT Bold" panose="020F0704030504030204" pitchFamily="34" charset="0"/>
                </a:rPr>
                <a:t>上的 </a:t>
              </a:r>
              <a:r>
                <a:rPr lang="zh-TW" altLang="en-US" sz="1600" b="1" u="sng" dirty="0">
                  <a:solidFill>
                    <a:srgbClr val="4D4D4D"/>
                  </a:solidFill>
                  <a:latin typeface="Arial Rounded MT Bold" panose="020F0704030504030204" pitchFamily="34" charset="0"/>
                </a:rPr>
                <a:t>白板</a:t>
              </a:r>
            </a:p>
          </p:txBody>
        </p:sp>
      </p:grpSp>
    </p:spTree>
    <p:extLst>
      <p:ext uri="{BB962C8B-B14F-4D97-AF65-F5344CB8AC3E}">
        <p14:creationId xmlns:p14="http://schemas.microsoft.com/office/powerpoint/2010/main" val="3645147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5534" y="-58102"/>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白板</a:t>
            </a:r>
            <a:r>
              <a:rPr lang="en-US" altLang="zh-TW" sz="2000" dirty="0">
                <a:effectLst>
                  <a:outerShdw blurRad="38100" dist="38100" dir="2700000" algn="tl">
                    <a:srgbClr val="C0C0C0"/>
                  </a:outerShdw>
                </a:effectLst>
              </a:rPr>
              <a:t>_</a:t>
            </a:r>
            <a:r>
              <a:rPr lang="zh-TW" altLang="en-US" sz="2000" dirty="0">
                <a:effectLst>
                  <a:outerShdw blurRad="38100" dist="38100" dir="2700000" algn="tl">
                    <a:srgbClr val="C0C0C0"/>
                  </a:outerShdw>
                </a:effectLst>
              </a:rPr>
              <a:t>列印</a:t>
            </a:r>
            <a:r>
              <a:rPr lang="zh-CN" altLang="en-US" sz="2000" dirty="0">
                <a:effectLst>
                  <a:outerShdw blurRad="38100" dist="38100" dir="2700000" algn="tl">
                    <a:srgbClr val="C0C0C0"/>
                  </a:outerShdw>
                </a:effectLst>
              </a:rPr>
              <a:t>上传</a:t>
            </a:r>
            <a:r>
              <a:rPr lang="zh-TW" altLang="en-US" sz="2000" dirty="0">
                <a:effectLst>
                  <a:outerShdw blurRad="38100" dist="38100" dir="2700000" algn="tl">
                    <a:srgbClr val="C0C0C0"/>
                  </a:outerShdw>
                </a:effectLst>
              </a:rPr>
              <a:t> </a:t>
            </a:r>
            <a:r>
              <a:rPr lang="en-US" altLang="zh-TW" sz="2000" dirty="0">
                <a:effectLst>
                  <a:outerShdw blurRad="38100" dist="38100" dir="2700000" algn="tl">
                    <a:srgbClr val="C0C0C0"/>
                  </a:outerShdw>
                </a:effectLst>
              </a:rPr>
              <a:t>(2)</a:t>
            </a:r>
            <a:endParaRPr lang="zh-CN" altLang="en-US" dirty="0"/>
          </a:p>
        </p:txBody>
      </p:sp>
      <p:grpSp>
        <p:nvGrpSpPr>
          <p:cNvPr id="13" name="组合 12"/>
          <p:cNvGrpSpPr/>
          <p:nvPr/>
        </p:nvGrpSpPr>
        <p:grpSpPr>
          <a:xfrm>
            <a:off x="1475656" y="1340768"/>
            <a:ext cx="7118746" cy="5065588"/>
            <a:chOff x="2025254" y="746522"/>
            <a:chExt cx="5738812" cy="3848100"/>
          </a:xfrm>
        </p:grpSpPr>
        <p:pic>
          <p:nvPicPr>
            <p:cNvPr id="14" name="Picture 18"/>
            <p:cNvPicPr>
              <a:picLocks noChangeAspect="1" noChangeArrowheads="1"/>
            </p:cNvPicPr>
            <p:nvPr/>
          </p:nvPicPr>
          <p:blipFill>
            <a:blip r:embed="rId2">
              <a:extLst>
                <a:ext uri="{28A0092B-C50C-407E-A947-70E740481C1C}">
                  <a14:useLocalDpi xmlns:a14="http://schemas.microsoft.com/office/drawing/2010/main" val="0"/>
                </a:ext>
              </a:extLst>
            </a:blip>
            <a:srcRect b="6036"/>
            <a:stretch>
              <a:fillRect/>
            </a:stretch>
          </p:blipFill>
          <p:spPr bwMode="auto">
            <a:xfrm>
              <a:off x="2025254" y="746522"/>
              <a:ext cx="5460206" cy="3848100"/>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15" name="Picture 23"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19" y="113585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noChangeArrowheads="1"/>
            </p:cNvPicPr>
            <p:nvPr/>
          </p:nvPicPr>
          <p:blipFill>
            <a:blip r:embed="rId4">
              <a:extLst>
                <a:ext uri="{28A0092B-C50C-407E-A947-70E740481C1C}">
                  <a14:useLocalDpi xmlns:a14="http://schemas.microsoft.com/office/drawing/2010/main" val="0"/>
                </a:ext>
              </a:extLst>
            </a:blip>
            <a:srcRect l="52792" t="50964" r="45012" b="46280"/>
            <a:stretch>
              <a:fillRect/>
            </a:stretch>
          </p:blipFill>
          <p:spPr bwMode="auto">
            <a:xfrm>
              <a:off x="3020616" y="1279922"/>
              <a:ext cx="323850" cy="304800"/>
            </a:xfrm>
            <a:prstGeom prst="rect">
              <a:avLst/>
            </a:prstGeom>
            <a:noFill/>
            <a:ln w="9525">
              <a:solidFill>
                <a:srgbClr val="777777"/>
              </a:solidFill>
              <a:miter lim="800000"/>
              <a:headEnd/>
              <a:tailEnd/>
            </a:ln>
            <a:effectLst>
              <a:outerShdw dist="35921" dir="2700000" algn="ctr" rotWithShape="0">
                <a:srgbClr val="5F5F5F">
                  <a:alpha val="50000"/>
                </a:srgbClr>
              </a:outerShdw>
            </a:effectLst>
            <a:extLst>
              <a:ext uri="{909E8E84-426E-40DD-AFC4-6F175D3DCCD1}">
                <a14:hiddenFill xmlns:a14="http://schemas.microsoft.com/office/drawing/2010/main">
                  <a:solidFill>
                    <a:srgbClr val="FFFFFF"/>
                  </a:solidFill>
                </a14:hiddenFill>
              </a:ext>
            </a:extLst>
          </p:spPr>
        </p:pic>
        <p:pic>
          <p:nvPicPr>
            <p:cNvPr id="17" name="Picture 12"/>
            <p:cNvPicPr>
              <a:picLocks noChangeAspect="1" noChangeArrowheads="1"/>
            </p:cNvPicPr>
            <p:nvPr/>
          </p:nvPicPr>
          <p:blipFill>
            <a:blip r:embed="rId4">
              <a:extLst>
                <a:ext uri="{28A0092B-C50C-407E-A947-70E740481C1C}">
                  <a14:useLocalDpi xmlns:a14="http://schemas.microsoft.com/office/drawing/2010/main" val="0"/>
                </a:ext>
              </a:extLst>
            </a:blip>
            <a:srcRect l="54504" t="56088" r="40199" b="41850"/>
            <a:stretch>
              <a:fillRect/>
            </a:stretch>
          </p:blipFill>
          <p:spPr bwMode="auto">
            <a:xfrm>
              <a:off x="3306366" y="1846660"/>
              <a:ext cx="10096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3" descr="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301" y="1502569"/>
              <a:ext cx="364331" cy="4345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4"/>
            <p:cNvSpPr>
              <a:spLocks noChangeArrowheads="1"/>
            </p:cNvSpPr>
            <p:nvPr/>
          </p:nvSpPr>
          <p:spPr bwMode="auto">
            <a:xfrm>
              <a:off x="6586537" y="2995613"/>
              <a:ext cx="1177529" cy="1151335"/>
            </a:xfrm>
            <a:prstGeom prst="wedgeRoundRectCallout">
              <a:avLst>
                <a:gd name="adj1" fmla="val -81444"/>
                <a:gd name="adj2" fmla="val -55273"/>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拖曳滑鼠</a:t>
              </a:r>
              <a:r>
                <a:rPr lang="en-US" altLang="zh-TW"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可以</a:t>
              </a:r>
              <a:r>
                <a:rPr lang="zh-CN"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即时</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框出您欲</a:t>
              </a:r>
              <a:r>
                <a:rPr lang="zh-CN"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说明的区域</a:t>
              </a:r>
              <a:r>
                <a:rPr lang="en-US" altLang="zh-TW"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再按一下滑鼠即消失</a:t>
              </a:r>
              <a:endParaRPr lang="zh-TW" altLang="en-US" sz="16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20" name="AutoShape 15"/>
            <p:cNvSpPr>
              <a:spLocks noChangeArrowheads="1"/>
            </p:cNvSpPr>
            <p:nvPr/>
          </p:nvSpPr>
          <p:spPr bwMode="auto">
            <a:xfrm>
              <a:off x="2414588" y="3507581"/>
              <a:ext cx="1526303" cy="639367"/>
            </a:xfrm>
            <a:prstGeom prst="wedgeRoundRectCallout">
              <a:avLst>
                <a:gd name="adj1" fmla="val 49681"/>
                <a:gd name="adj2" fmla="val -106236"/>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滑鼠点按</a:t>
              </a:r>
              <a:r>
                <a:rPr lang="en-US" altLang="zh-TW"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 </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可以</a:t>
              </a:r>
              <a:r>
                <a:rPr lang="zh-CN"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让远距离上课人员</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知道您在</a:t>
              </a:r>
              <a:r>
                <a:rPr lang="zh-CN"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说明</a:t>
              </a:r>
              <a:r>
                <a:rPr lang="zh-TW" altLang="en-US" sz="16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的位置 </a:t>
              </a:r>
              <a:endParaRPr lang="zh-TW" altLang="en-US" sz="16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21" name="Oval 19"/>
            <p:cNvSpPr>
              <a:spLocks noChangeArrowheads="1"/>
            </p:cNvSpPr>
            <p:nvPr/>
          </p:nvSpPr>
          <p:spPr bwMode="auto">
            <a:xfrm>
              <a:off x="3039666" y="895350"/>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grpSp>
    </p:spTree>
    <p:extLst>
      <p:ext uri="{BB962C8B-B14F-4D97-AF65-F5344CB8AC3E}">
        <p14:creationId xmlns:p14="http://schemas.microsoft.com/office/powerpoint/2010/main" val="22849881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904" y="-75755"/>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白板</a:t>
            </a:r>
            <a:r>
              <a:rPr lang="en-US" altLang="zh-TW" sz="2000" dirty="0">
                <a:effectLst>
                  <a:outerShdw blurRad="38100" dist="38100" dir="2700000" algn="tl">
                    <a:srgbClr val="C0C0C0"/>
                  </a:outerShdw>
                </a:effectLst>
              </a:rPr>
              <a:t>_</a:t>
            </a:r>
            <a:r>
              <a:rPr lang="zh-TW" altLang="en-US" sz="2000" dirty="0">
                <a:effectLst>
                  <a:outerShdw blurRad="38100" dist="38100" dir="2700000" algn="tl">
                    <a:srgbClr val="C0C0C0"/>
                  </a:outerShdw>
                </a:effectLst>
              </a:rPr>
              <a:t>列印</a:t>
            </a:r>
            <a:r>
              <a:rPr lang="zh-CN" altLang="en-US" sz="2000" dirty="0">
                <a:effectLst>
                  <a:outerShdw blurRad="38100" dist="38100" dir="2700000" algn="tl">
                    <a:srgbClr val="C0C0C0"/>
                  </a:outerShdw>
                </a:effectLst>
              </a:rPr>
              <a:t>上传</a:t>
            </a:r>
            <a:r>
              <a:rPr lang="zh-TW" altLang="en-US" sz="2000" dirty="0">
                <a:effectLst>
                  <a:outerShdw blurRad="38100" dist="38100" dir="2700000" algn="tl">
                    <a:srgbClr val="C0C0C0"/>
                  </a:outerShdw>
                </a:effectLst>
              </a:rPr>
              <a:t> </a:t>
            </a:r>
            <a:r>
              <a:rPr lang="en-US" altLang="zh-TW" sz="2000" dirty="0">
                <a:effectLst>
                  <a:outerShdw blurRad="38100" dist="38100" dir="2700000" algn="tl">
                    <a:srgbClr val="C0C0C0"/>
                  </a:outerShdw>
                </a:effectLst>
              </a:rPr>
              <a:t>(3)</a:t>
            </a:r>
            <a:endParaRPr lang="zh-CN" altLang="en-US" dirty="0"/>
          </a:p>
        </p:txBody>
      </p:sp>
      <p:pic>
        <p:nvPicPr>
          <p:cNvPr id="1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107" y="1340768"/>
            <a:ext cx="7118746" cy="5010754"/>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22" name="Picture 17"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20" y="213523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9"/>
          <p:cNvSpPr>
            <a:spLocks noChangeArrowheads="1"/>
          </p:cNvSpPr>
          <p:nvPr/>
        </p:nvSpPr>
        <p:spPr bwMode="auto">
          <a:xfrm>
            <a:off x="3039667" y="1894730"/>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2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413" y="2141191"/>
            <a:ext cx="869156" cy="406003"/>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25" name="AutoShape 13"/>
          <p:cNvSpPr>
            <a:spLocks noChangeArrowheads="1"/>
          </p:cNvSpPr>
          <p:nvPr/>
        </p:nvSpPr>
        <p:spPr bwMode="auto">
          <a:xfrm>
            <a:off x="2914650" y="2938909"/>
            <a:ext cx="721246" cy="305990"/>
          </a:xfrm>
          <a:prstGeom prst="wedgeRoundRectCallout">
            <a:avLst>
              <a:gd name="adj1" fmla="val 38204"/>
              <a:gd name="adj2" fmla="val -19902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上一</a:t>
            </a:r>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页</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26" name="AutoShape 7"/>
          <p:cNvSpPr>
            <a:spLocks noChangeArrowheads="1"/>
          </p:cNvSpPr>
          <p:nvPr/>
        </p:nvSpPr>
        <p:spPr bwMode="auto">
          <a:xfrm>
            <a:off x="3817144" y="2938909"/>
            <a:ext cx="704850" cy="305990"/>
          </a:xfrm>
          <a:prstGeom prst="wedgeRoundRectCallout">
            <a:avLst>
              <a:gd name="adj1" fmla="val -42231"/>
              <a:gd name="adj2" fmla="val -227431"/>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下一</a:t>
            </a:r>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页</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pic>
        <p:nvPicPr>
          <p:cNvPr id="27" name="Picture 15" descr="全螢幕"/>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480" y="2141190"/>
            <a:ext cx="478631" cy="441722"/>
          </a:xfrm>
          <a:prstGeom prst="rect">
            <a:avLst/>
          </a:prstGeom>
          <a:noFill/>
          <a:ln w="9525">
            <a:solidFill>
              <a:srgbClr val="969696"/>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28" name="AutoShape 16"/>
          <p:cNvSpPr>
            <a:spLocks noChangeArrowheads="1"/>
          </p:cNvSpPr>
          <p:nvPr/>
        </p:nvSpPr>
        <p:spPr bwMode="auto">
          <a:xfrm>
            <a:off x="5295900" y="2831753"/>
            <a:ext cx="704850" cy="481013"/>
          </a:xfrm>
          <a:prstGeom prst="wedgeRoundRectCallout">
            <a:avLst>
              <a:gd name="adj1" fmla="val -63514"/>
              <a:gd name="adj2" fmla="val -133912"/>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全屏显示</a:t>
            </a:r>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功能</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Tree>
    <p:extLst>
      <p:ext uri="{BB962C8B-B14F-4D97-AF65-F5344CB8AC3E}">
        <p14:creationId xmlns:p14="http://schemas.microsoft.com/office/powerpoint/2010/main" val="3551795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3913" y="-80335"/>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白板</a:t>
            </a:r>
            <a:r>
              <a:rPr lang="en-US" altLang="zh-TW" sz="2000" dirty="0">
                <a:effectLst>
                  <a:outerShdw blurRad="38100" dist="38100" dir="2700000" algn="tl">
                    <a:srgbClr val="C0C0C0"/>
                  </a:outerShdw>
                </a:effectLst>
              </a:rPr>
              <a:t>_</a:t>
            </a:r>
            <a:r>
              <a:rPr lang="zh-TW" altLang="en-US" sz="2000" dirty="0">
                <a:effectLst>
                  <a:outerShdw blurRad="38100" dist="38100" dir="2700000" algn="tl">
                    <a:srgbClr val="C0C0C0"/>
                  </a:outerShdw>
                </a:effectLst>
              </a:rPr>
              <a:t>列印</a:t>
            </a:r>
            <a:r>
              <a:rPr lang="zh-CN" altLang="en-US" sz="2000" dirty="0">
                <a:effectLst>
                  <a:outerShdw blurRad="38100" dist="38100" dir="2700000" algn="tl">
                    <a:srgbClr val="C0C0C0"/>
                  </a:outerShdw>
                </a:effectLst>
              </a:rPr>
              <a:t>上传</a:t>
            </a:r>
            <a:r>
              <a:rPr lang="zh-TW" altLang="en-US" sz="2000" dirty="0">
                <a:effectLst>
                  <a:outerShdw blurRad="38100" dist="38100" dir="2700000" algn="tl">
                    <a:srgbClr val="C0C0C0"/>
                  </a:outerShdw>
                </a:effectLst>
              </a:rPr>
              <a:t> </a:t>
            </a:r>
            <a:r>
              <a:rPr lang="en-US" altLang="zh-TW" sz="2000" dirty="0">
                <a:effectLst>
                  <a:outerShdw blurRad="38100" dist="38100" dir="2700000" algn="tl">
                    <a:srgbClr val="C0C0C0"/>
                  </a:outerShdw>
                </a:effectLst>
              </a:rPr>
              <a:t>(4)</a:t>
            </a:r>
            <a:endParaRPr lang="zh-CN" altLang="en-US" dirty="0"/>
          </a:p>
        </p:txBody>
      </p:sp>
      <p:pic>
        <p:nvPicPr>
          <p:cNvPr id="22" name="Picture 17" descr="未命名"/>
          <p:cNvPicPr>
            <a:picLocks noChangeAspect="1" noChangeArrowheads="1"/>
          </p:cNvPicPr>
          <p:nvPr/>
        </p:nvPicPr>
        <p:blipFill>
          <a:blip r:embed="rId2">
            <a:extLst>
              <a:ext uri="{28A0092B-C50C-407E-A947-70E740481C1C}">
                <a14:useLocalDpi xmlns:a14="http://schemas.microsoft.com/office/drawing/2010/main" val="0"/>
              </a:ext>
            </a:extLst>
          </a:blip>
          <a:srcRect b="8345"/>
          <a:stretch>
            <a:fillRect/>
          </a:stretch>
        </p:blipFill>
        <p:spPr bwMode="auto">
          <a:xfrm>
            <a:off x="2131220" y="213523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9"/>
          <p:cNvSpPr>
            <a:spLocks noChangeArrowheads="1"/>
          </p:cNvSpPr>
          <p:nvPr/>
        </p:nvSpPr>
        <p:spPr bwMode="auto">
          <a:xfrm>
            <a:off x="3039667" y="1894730"/>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2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413" y="2141191"/>
            <a:ext cx="869156" cy="406003"/>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sp>
        <p:nvSpPr>
          <p:cNvPr id="25" name="AutoShape 13"/>
          <p:cNvSpPr>
            <a:spLocks noChangeArrowheads="1"/>
          </p:cNvSpPr>
          <p:nvPr/>
        </p:nvSpPr>
        <p:spPr bwMode="auto">
          <a:xfrm>
            <a:off x="2914650" y="2938909"/>
            <a:ext cx="721246" cy="305990"/>
          </a:xfrm>
          <a:prstGeom prst="wedgeRoundRectCallout">
            <a:avLst>
              <a:gd name="adj1" fmla="val 38204"/>
              <a:gd name="adj2" fmla="val -199028"/>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上一</a:t>
            </a:r>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页</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26" name="AutoShape 7"/>
          <p:cNvSpPr>
            <a:spLocks noChangeArrowheads="1"/>
          </p:cNvSpPr>
          <p:nvPr/>
        </p:nvSpPr>
        <p:spPr bwMode="auto">
          <a:xfrm>
            <a:off x="3817144" y="2938909"/>
            <a:ext cx="704850" cy="305990"/>
          </a:xfrm>
          <a:prstGeom prst="wedgeRoundRectCallout">
            <a:avLst>
              <a:gd name="adj1" fmla="val -42231"/>
              <a:gd name="adj2" fmla="val -227431"/>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下一</a:t>
            </a:r>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页</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pic>
        <p:nvPicPr>
          <p:cNvPr id="27" name="Picture 15" descr="全螢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480" y="2141190"/>
            <a:ext cx="478631" cy="441722"/>
          </a:xfrm>
          <a:prstGeom prst="rect">
            <a:avLst/>
          </a:prstGeom>
          <a:noFill/>
          <a:ln w="9525">
            <a:solidFill>
              <a:srgbClr val="969696"/>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sp>
        <p:nvSpPr>
          <p:cNvPr id="28" name="AutoShape 16"/>
          <p:cNvSpPr>
            <a:spLocks noChangeArrowheads="1"/>
          </p:cNvSpPr>
          <p:nvPr/>
        </p:nvSpPr>
        <p:spPr bwMode="auto">
          <a:xfrm>
            <a:off x="5295900" y="2831753"/>
            <a:ext cx="704850" cy="481013"/>
          </a:xfrm>
          <a:prstGeom prst="wedgeRoundRectCallout">
            <a:avLst>
              <a:gd name="adj1" fmla="val -63514"/>
              <a:gd name="adj2" fmla="val -133912"/>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全屏显示</a:t>
            </a:r>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功能</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grpSp>
        <p:nvGrpSpPr>
          <p:cNvPr id="11" name="组合 10"/>
          <p:cNvGrpSpPr/>
          <p:nvPr/>
        </p:nvGrpSpPr>
        <p:grpSpPr>
          <a:xfrm>
            <a:off x="827584" y="1268760"/>
            <a:ext cx="7926718" cy="5256584"/>
            <a:chOff x="2025254" y="509588"/>
            <a:chExt cx="5460206" cy="4080272"/>
          </a:xfrm>
        </p:grpSpPr>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254" y="746522"/>
              <a:ext cx="5460206" cy="3843338"/>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14" name="Picture 13" descr="未命名"/>
            <p:cNvPicPr>
              <a:picLocks noChangeAspect="1" noChangeArrowheads="1"/>
            </p:cNvPicPr>
            <p:nvPr/>
          </p:nvPicPr>
          <p:blipFill>
            <a:blip r:embed="rId2">
              <a:extLst>
                <a:ext uri="{28A0092B-C50C-407E-A947-70E740481C1C}">
                  <a14:useLocalDpi xmlns:a14="http://schemas.microsoft.com/office/drawing/2010/main" val="0"/>
                </a:ext>
              </a:extLst>
            </a:blip>
            <a:srcRect b="8345"/>
            <a:stretch>
              <a:fillRect/>
            </a:stretch>
          </p:blipFill>
          <p:spPr bwMode="auto">
            <a:xfrm>
              <a:off x="2131219" y="113585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6"/>
            <p:cNvSpPr>
              <a:spLocks noChangeArrowheads="1"/>
            </p:cNvSpPr>
            <p:nvPr/>
          </p:nvSpPr>
          <p:spPr bwMode="auto">
            <a:xfrm>
              <a:off x="3204156" y="1027508"/>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16" name="Picture 10" descr="上載資料下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106" y="1193006"/>
              <a:ext cx="3786188" cy="1300163"/>
            </a:xfrm>
            <a:prstGeom prst="rect">
              <a:avLst/>
            </a:prstGeom>
            <a:noFill/>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17" name="Picture 11" descr="0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9698" y="1278731"/>
              <a:ext cx="364331" cy="4345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0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21054" y="1900237"/>
              <a:ext cx="364331" cy="4345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5"/>
            <p:cNvSpPr>
              <a:spLocks noChangeArrowheads="1"/>
            </p:cNvSpPr>
            <p:nvPr/>
          </p:nvSpPr>
          <p:spPr bwMode="auto">
            <a:xfrm>
              <a:off x="6070997" y="509588"/>
              <a:ext cx="1028700" cy="473869"/>
            </a:xfrm>
            <a:prstGeom prst="wedgeRoundRectCallout">
              <a:avLst>
                <a:gd name="adj1" fmla="val 42940"/>
                <a:gd name="adj2" fmla="val 123620"/>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按一下可以迅速</a:t>
              </a:r>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跳页</a:t>
              </a:r>
              <a:endParaRPr lang="zh-TW" altLang="en-US" sz="120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grpSp>
    </p:spTree>
    <p:extLst>
      <p:ext uri="{BB962C8B-B14F-4D97-AF65-F5344CB8AC3E}">
        <p14:creationId xmlns:p14="http://schemas.microsoft.com/office/powerpoint/2010/main" val="12574385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584" y="-58613"/>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sz="2000" dirty="0">
                <a:effectLst>
                  <a:outerShdw blurRad="38100" dist="38100" dir="2700000" algn="tl">
                    <a:srgbClr val="C0C0C0"/>
                  </a:outerShdw>
                </a:effectLst>
              </a:rPr>
              <a:t>共同</a:t>
            </a:r>
            <a:r>
              <a:rPr lang="zh-CN" altLang="en-US" sz="2000" dirty="0">
                <a:effectLst>
                  <a:outerShdw blurRad="38100" dist="38100" dir="2700000" algn="tl">
                    <a:srgbClr val="C0C0C0"/>
                  </a:outerShdw>
                </a:effectLst>
              </a:rPr>
              <a:t>浏览网页</a:t>
            </a:r>
            <a:endParaRPr lang="zh-CN" altLang="en-US" dirty="0"/>
          </a:p>
        </p:txBody>
      </p:sp>
      <p:grpSp>
        <p:nvGrpSpPr>
          <p:cNvPr id="4" name="组合 3"/>
          <p:cNvGrpSpPr/>
          <p:nvPr/>
        </p:nvGrpSpPr>
        <p:grpSpPr>
          <a:xfrm>
            <a:off x="719838" y="1404749"/>
            <a:ext cx="7970116" cy="5112567"/>
            <a:chOff x="2025254" y="670322"/>
            <a:chExt cx="5460206" cy="3838575"/>
          </a:xfrm>
        </p:grpSpPr>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b="6262"/>
            <a:stretch>
              <a:fillRect/>
            </a:stretch>
          </p:blipFill>
          <p:spPr bwMode="auto">
            <a:xfrm>
              <a:off x="2025254" y="670322"/>
              <a:ext cx="5460206" cy="3838575"/>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16"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19" y="1059656"/>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7"/>
            <p:cNvSpPr>
              <a:spLocks noChangeArrowheads="1"/>
            </p:cNvSpPr>
            <p:nvPr/>
          </p:nvSpPr>
          <p:spPr bwMode="auto">
            <a:xfrm>
              <a:off x="6307931" y="1035844"/>
              <a:ext cx="1177529" cy="504825"/>
            </a:xfrm>
            <a:prstGeom prst="wedgeRoundRectCallout">
              <a:avLst>
                <a:gd name="adj1" fmla="val -136449"/>
                <a:gd name="adj2" fmla="val -7782"/>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CN"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输入网址</a:t>
              </a:r>
              <a:endParaRPr lang="zh-TW" altLang="en-US" sz="1200" b="1"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8" name="Oval 9"/>
            <p:cNvSpPr>
              <a:spLocks noChangeArrowheads="1"/>
            </p:cNvSpPr>
            <p:nvPr/>
          </p:nvSpPr>
          <p:spPr bwMode="auto">
            <a:xfrm>
              <a:off x="3381375" y="819150"/>
              <a:ext cx="684610"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9" name="Picture 11"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1729" y="1218010"/>
              <a:ext cx="392906" cy="4691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0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6150" y="2339579"/>
              <a:ext cx="446485" cy="53340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3"/>
            <p:cNvSpPr>
              <a:spLocks noChangeArrowheads="1"/>
            </p:cNvSpPr>
            <p:nvPr/>
          </p:nvSpPr>
          <p:spPr bwMode="auto">
            <a:xfrm>
              <a:off x="3932635" y="3164681"/>
              <a:ext cx="1177528" cy="504825"/>
            </a:xfrm>
            <a:prstGeom prst="wedgeRoundRectCallout">
              <a:avLst>
                <a:gd name="adj1" fmla="val -64157"/>
                <a:gd name="adj2" fmla="val -143634"/>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r>
                <a:rPr lang="zh-TW" altLang="en-US" sz="1200" b="1">
                  <a:effectLst>
                    <a:outerShdw blurRad="38100" dist="38100" dir="2700000" algn="tl">
                      <a:srgbClr val="C0C0C0"/>
                    </a:outerShdw>
                  </a:effectLst>
                  <a:latin typeface="Arial Rounded MT Bold" panose="020F0704030504030204" pitchFamily="34" charset="0"/>
                  <a:ea typeface="標楷體" panose="03000509000000000000" pitchFamily="65" charset="-120"/>
                </a:rPr>
                <a:t>主持人點選欲瀏覽的網頁</a:t>
              </a:r>
            </a:p>
          </p:txBody>
        </p:sp>
      </p:grpSp>
    </p:spTree>
    <p:extLst>
      <p:ext uri="{BB962C8B-B14F-4D97-AF65-F5344CB8AC3E}">
        <p14:creationId xmlns:p14="http://schemas.microsoft.com/office/powerpoint/2010/main" val="6766140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87" y="-108175"/>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桌面共享 </a:t>
            </a:r>
            <a:r>
              <a:rPr lang="en-US" altLang="zh-TW" dirty="0">
                <a:effectLst>
                  <a:outerShdw blurRad="38100" dist="38100" dir="2700000" algn="tl">
                    <a:srgbClr val="C0C0C0"/>
                  </a:outerShdw>
                </a:effectLst>
              </a:rPr>
              <a:t>(1)</a:t>
            </a:r>
            <a:endParaRPr lang="zh-CN" altLang="en-US" dirty="0"/>
          </a:p>
        </p:txBody>
      </p:sp>
      <p:grpSp>
        <p:nvGrpSpPr>
          <p:cNvPr id="4" name="组合 3"/>
          <p:cNvGrpSpPr/>
          <p:nvPr/>
        </p:nvGrpSpPr>
        <p:grpSpPr>
          <a:xfrm>
            <a:off x="683568" y="1412776"/>
            <a:ext cx="7920880" cy="4968551"/>
            <a:chOff x="2025254" y="603648"/>
            <a:chExt cx="5460206" cy="3831431"/>
          </a:xfrm>
        </p:grpSpPr>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rcRect b="3682"/>
            <a:stretch>
              <a:fillRect/>
            </a:stretch>
          </p:blipFill>
          <p:spPr bwMode="auto">
            <a:xfrm>
              <a:off x="2025254" y="603648"/>
              <a:ext cx="5460206" cy="3831431"/>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24"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19" y="992981"/>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noChangeArrowheads="1"/>
            </p:cNvPicPr>
            <p:nvPr/>
          </p:nvPicPr>
          <p:blipFill>
            <a:blip r:embed="rId4">
              <a:extLst>
                <a:ext uri="{28A0092B-C50C-407E-A947-70E740481C1C}">
                  <a14:useLocalDpi xmlns:a14="http://schemas.microsoft.com/office/drawing/2010/main" val="0"/>
                </a:ext>
              </a:extLst>
            </a:blip>
            <a:srcRect l="39886" t="41010" r="39603" b="44626"/>
            <a:stretch>
              <a:fillRect/>
            </a:stretch>
          </p:blipFill>
          <p:spPr bwMode="auto">
            <a:xfrm>
              <a:off x="4070747" y="2355056"/>
              <a:ext cx="2266950" cy="1190625"/>
            </a:xfrm>
            <a:prstGeom prst="rect">
              <a:avLst/>
            </a:prstGeom>
            <a:noFill/>
            <a:ln w="12700">
              <a:solidFill>
                <a:schemeClr val="tx1"/>
              </a:solidFill>
              <a:miter lim="800000"/>
              <a:headEnd/>
              <a:tailEnd/>
            </a:ln>
            <a:effectLst>
              <a:outerShdw dist="53882" dir="2700000" algn="ctr" rotWithShape="0">
                <a:srgbClr val="4D4D4D">
                  <a:alpha val="50000"/>
                </a:srgbClr>
              </a:outerShdw>
            </a:effectLst>
            <a:extLst>
              <a:ext uri="{909E8E84-426E-40DD-AFC4-6F175D3DCCD1}">
                <a14:hiddenFill xmlns:a14="http://schemas.microsoft.com/office/drawing/2010/main">
                  <a:solidFill>
                    <a:srgbClr val="FFFFFF"/>
                  </a:solidFill>
                </a14:hiddenFill>
              </a:ext>
            </a:extLst>
          </p:spPr>
        </p:pic>
        <p:pic>
          <p:nvPicPr>
            <p:cNvPr id="8" name="Picture 16" descr="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7035" y="3259932"/>
              <a:ext cx="521494" cy="6226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21"/>
            <p:cNvSpPr>
              <a:spLocks noChangeArrowheads="1"/>
            </p:cNvSpPr>
            <p:nvPr/>
          </p:nvSpPr>
          <p:spPr bwMode="auto">
            <a:xfrm>
              <a:off x="3777854" y="752475"/>
              <a:ext cx="684609"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10" name="Picture 14" descr="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3863" y="926307"/>
              <a:ext cx="392906" cy="469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14239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557"/>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桌面共享 </a:t>
            </a:r>
            <a:r>
              <a:rPr lang="en-US" altLang="zh-TW" dirty="0">
                <a:effectLst>
                  <a:outerShdw blurRad="38100" dist="38100" dir="2700000" algn="tl">
                    <a:srgbClr val="C0C0C0"/>
                  </a:outerShdw>
                </a:effectLst>
              </a:rPr>
              <a:t>(1)</a:t>
            </a:r>
            <a:endParaRPr lang="zh-CN" altLang="en-US" dirty="0"/>
          </a:p>
        </p:txBody>
      </p:sp>
      <p:grpSp>
        <p:nvGrpSpPr>
          <p:cNvPr id="11" name="组合 10"/>
          <p:cNvGrpSpPr/>
          <p:nvPr/>
        </p:nvGrpSpPr>
        <p:grpSpPr>
          <a:xfrm>
            <a:off x="899592" y="1268760"/>
            <a:ext cx="7848872" cy="5328591"/>
            <a:chOff x="2025254" y="603647"/>
            <a:chExt cx="5737622" cy="4258866"/>
          </a:xfrm>
        </p:grpSpPr>
        <p:pic>
          <p:nvPicPr>
            <p:cNvPr id="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254" y="603647"/>
              <a:ext cx="5460206" cy="4094559"/>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13" name="Picture 7" descr="0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0317" y="2502694"/>
              <a:ext cx="392906" cy="46910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9"/>
            <p:cNvSpPr>
              <a:spLocks noChangeArrowheads="1"/>
            </p:cNvSpPr>
            <p:nvPr/>
          </p:nvSpPr>
          <p:spPr bwMode="auto">
            <a:xfrm>
              <a:off x="6574632" y="1042988"/>
              <a:ext cx="1188244" cy="592931"/>
            </a:xfrm>
            <a:prstGeom prst="wedgeRoundRectCallout">
              <a:avLst>
                <a:gd name="adj1" fmla="val -107315"/>
                <a:gd name="adj2" fmla="val 42773"/>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lnSpc>
                  <a:spcPct val="100000"/>
                </a:lnSpc>
              </a:pP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开始操作电脑桌面</a:t>
              </a:r>
              <a:endParaRPr lang="zh-TW"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15" name="AutoShape 10"/>
            <p:cNvSpPr>
              <a:spLocks noChangeArrowheads="1"/>
            </p:cNvSpPr>
            <p:nvPr/>
          </p:nvSpPr>
          <p:spPr bwMode="auto">
            <a:xfrm>
              <a:off x="2851548" y="4269582"/>
              <a:ext cx="1188244" cy="592931"/>
            </a:xfrm>
            <a:prstGeom prst="wedgeRoundRectCallout">
              <a:avLst>
                <a:gd name="adj1" fmla="val 80662"/>
                <a:gd name="adj2" fmla="val 3616"/>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lnSpc>
                  <a:spcPct val="100000"/>
                </a:lnSpc>
              </a:pPr>
              <a:r>
                <a:rPr lang="zh-CN"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将</a:t>
              </a:r>
              <a:r>
                <a:rPr lang="en-US" altLang="zh-CN" sz="1350" b="1" u="sng" dirty="0" err="1">
                  <a:effectLst>
                    <a:outerShdw blurRad="38100" dist="38100" dir="2700000" algn="tl">
                      <a:srgbClr val="C0C0C0"/>
                    </a:outerShdw>
                  </a:effectLst>
                  <a:latin typeface="Arial Rounded MT Bold" panose="020F0704030504030204" pitchFamily="34" charset="0"/>
                  <a:ea typeface="標楷體" panose="03000509000000000000" pitchFamily="65" charset="-120"/>
                </a:rPr>
                <a:t>JoinNet</a:t>
              </a:r>
              <a:r>
                <a:rPr lang="zh-CN"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缩小到最小</a:t>
              </a:r>
              <a:endParaRPr lang="zh-TW"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grpSp>
    </p:spTree>
    <p:extLst>
      <p:ext uri="{BB962C8B-B14F-4D97-AF65-F5344CB8AC3E}">
        <p14:creationId xmlns:p14="http://schemas.microsoft.com/office/powerpoint/2010/main" val="19010299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974" y="-106439"/>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CN" altLang="en-US" dirty="0">
                <a:effectLst>
                  <a:outerShdw blurRad="38100" dist="38100" dir="2700000" algn="tl">
                    <a:srgbClr val="C0C0C0"/>
                  </a:outerShdw>
                </a:effectLst>
              </a:rPr>
              <a:t>远距离</a:t>
            </a:r>
            <a:r>
              <a:rPr lang="zh-TW" altLang="en-US" dirty="0" smtClean="0">
                <a:effectLst>
                  <a:outerShdw blurRad="38100" dist="38100" dir="2700000" algn="tl">
                    <a:srgbClr val="C0C0C0"/>
                  </a:outerShdw>
                </a:effectLst>
              </a:rPr>
              <a:t>操</a:t>
            </a:r>
            <a:r>
              <a:rPr lang="zh-TW" altLang="en-US" dirty="0">
                <a:effectLst>
                  <a:outerShdw blurRad="38100" dist="38100" dir="2700000" algn="tl">
                    <a:srgbClr val="C0C0C0"/>
                  </a:outerShdw>
                </a:effectLst>
              </a:rPr>
              <a:t>控 </a:t>
            </a:r>
            <a:r>
              <a:rPr lang="en-US" altLang="zh-TW" dirty="0">
                <a:effectLst>
                  <a:outerShdw blurRad="38100" dist="38100" dir="2700000" algn="tl">
                    <a:srgbClr val="C0C0C0"/>
                  </a:outerShdw>
                </a:effectLst>
              </a:rPr>
              <a:t>(1)</a:t>
            </a:r>
            <a:endParaRPr lang="zh-CN" altLang="en-US" dirty="0"/>
          </a:p>
        </p:txBody>
      </p:sp>
      <p:grpSp>
        <p:nvGrpSpPr>
          <p:cNvPr id="4" name="组合 3"/>
          <p:cNvGrpSpPr/>
          <p:nvPr/>
        </p:nvGrpSpPr>
        <p:grpSpPr>
          <a:xfrm>
            <a:off x="2025254" y="1772817"/>
            <a:ext cx="5719762" cy="4052887"/>
            <a:chOff x="2025254" y="603648"/>
            <a:chExt cx="5719762" cy="4052887"/>
          </a:xfrm>
        </p:grpSpPr>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b="3442"/>
            <a:stretch>
              <a:fillRect/>
            </a:stretch>
          </p:blipFill>
          <p:spPr bwMode="auto">
            <a:xfrm>
              <a:off x="2025254" y="603648"/>
              <a:ext cx="5460206" cy="3840956"/>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25"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19" y="992981"/>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4131469" y="752475"/>
              <a:ext cx="684610"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8" name="Picture 14"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342" y="852488"/>
              <a:ext cx="392906" cy="4691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p:cNvPicPr>
              <a:picLocks noChangeAspect="1" noChangeArrowheads="1"/>
            </p:cNvPicPr>
            <p:nvPr/>
          </p:nvPicPr>
          <p:blipFill>
            <a:blip r:embed="rId5">
              <a:extLst>
                <a:ext uri="{28A0092B-C50C-407E-A947-70E740481C1C}">
                  <a14:useLocalDpi xmlns:a14="http://schemas.microsoft.com/office/drawing/2010/main" val="0"/>
                </a:ext>
              </a:extLst>
            </a:blip>
            <a:srcRect l="21815" t="9229" r="32927" b="84656"/>
            <a:stretch>
              <a:fillRect/>
            </a:stretch>
          </p:blipFill>
          <p:spPr bwMode="auto">
            <a:xfrm>
              <a:off x="2690813" y="1995487"/>
              <a:ext cx="4099322" cy="415529"/>
            </a:xfrm>
            <a:prstGeom prst="rect">
              <a:avLst/>
            </a:prstGeom>
            <a:noFill/>
            <a:ln w="12700">
              <a:solidFill>
                <a:schemeClr val="tx1"/>
              </a:solidFill>
              <a:miter lim="800000"/>
              <a:headEnd/>
              <a:tailEnd/>
            </a:ln>
            <a:effectLst>
              <a:outerShdw dist="53882" dir="2700000" algn="ctr" rotWithShape="0">
                <a:srgbClr val="4D4D4D">
                  <a:alpha val="50000"/>
                </a:srgbClr>
              </a:outerShdw>
            </a:effectLst>
            <a:extLst>
              <a:ext uri="{909E8E84-426E-40DD-AFC4-6F175D3DCCD1}">
                <a14:hiddenFill xmlns:a14="http://schemas.microsoft.com/office/drawing/2010/main">
                  <a:solidFill>
                    <a:srgbClr val="FFFFFF"/>
                  </a:solidFill>
                </a14:hiddenFill>
              </a:ext>
            </a:extLst>
          </p:spPr>
        </p:pic>
        <p:sp>
          <p:nvSpPr>
            <p:cNvPr id="10" name="Oval 16"/>
            <p:cNvSpPr>
              <a:spLocks noChangeArrowheads="1"/>
            </p:cNvSpPr>
            <p:nvPr/>
          </p:nvSpPr>
          <p:spPr bwMode="auto">
            <a:xfrm>
              <a:off x="4208860" y="2027635"/>
              <a:ext cx="891778" cy="415528"/>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11" name="Picture 17"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3457" y="2240757"/>
              <a:ext cx="392906" cy="46910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8"/>
            <p:cNvSpPr>
              <a:spLocks noChangeArrowheads="1"/>
            </p:cNvSpPr>
            <p:nvPr/>
          </p:nvSpPr>
          <p:spPr bwMode="auto">
            <a:xfrm>
              <a:off x="6417469" y="2709863"/>
              <a:ext cx="1327547" cy="1227535"/>
            </a:xfrm>
            <a:prstGeom prst="wedgeRoundRectCallout">
              <a:avLst>
                <a:gd name="adj1" fmla="val -71523"/>
                <a:gd name="adj2" fmla="val -82491"/>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lnSpc>
                  <a:spcPct val="100000"/>
                </a:lnSpc>
              </a:pP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主持人可以</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选择有发言权的任何与会者</a:t>
              </a: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操控其他有</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发言权的与会者</a:t>
              </a:r>
              <a:endParaRPr lang="en-US" altLang="zh-TW"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pic>
          <p:nvPicPr>
            <p:cNvPr id="13" name="Picture 19"/>
            <p:cNvPicPr>
              <a:picLocks noChangeAspect="1" noChangeArrowheads="1"/>
            </p:cNvPicPr>
            <p:nvPr/>
          </p:nvPicPr>
          <p:blipFill>
            <a:blip r:embed="rId6">
              <a:extLst>
                <a:ext uri="{28A0092B-C50C-407E-A947-70E740481C1C}">
                  <a14:useLocalDpi xmlns:a14="http://schemas.microsoft.com/office/drawing/2010/main" val="0"/>
                </a:ext>
              </a:extLst>
            </a:blip>
            <a:srcRect l="34718" t="40504" r="35045" b="43925"/>
            <a:stretch>
              <a:fillRect/>
            </a:stretch>
          </p:blipFill>
          <p:spPr bwMode="auto">
            <a:xfrm>
              <a:off x="2690813" y="2709863"/>
              <a:ext cx="2628900" cy="981075"/>
            </a:xfrm>
            <a:prstGeom prst="rect">
              <a:avLst/>
            </a:prstGeom>
            <a:noFill/>
            <a:ln w="9525">
              <a:solidFill>
                <a:srgbClr val="777777"/>
              </a:solidFill>
              <a:miter lim="800000"/>
              <a:headEnd/>
              <a:tailEnd/>
            </a:ln>
            <a:effectLst>
              <a:outerShdw dist="53882" dir="2700000" algn="ctr" rotWithShape="0">
                <a:srgbClr val="969696"/>
              </a:outerShdw>
            </a:effectLst>
            <a:extLst>
              <a:ext uri="{909E8E84-426E-40DD-AFC4-6F175D3DCCD1}">
                <a14:hiddenFill xmlns:a14="http://schemas.microsoft.com/office/drawing/2010/main">
                  <a:solidFill>
                    <a:srgbClr val="FFFFFF"/>
                  </a:solidFill>
                </a14:hiddenFill>
              </a:ext>
            </a:extLst>
          </p:spPr>
        </p:pic>
        <p:sp>
          <p:nvSpPr>
            <p:cNvPr id="14" name="AutoShape 20"/>
            <p:cNvSpPr>
              <a:spLocks noChangeArrowheads="1"/>
            </p:cNvSpPr>
            <p:nvPr/>
          </p:nvSpPr>
          <p:spPr bwMode="auto">
            <a:xfrm>
              <a:off x="4395787" y="3690938"/>
              <a:ext cx="1747838" cy="965597"/>
            </a:xfrm>
            <a:prstGeom prst="wedgeRoundRectCallout">
              <a:avLst>
                <a:gd name="adj1" fmla="val -51361"/>
                <a:gd name="adj2" fmla="val -86500"/>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lnSpc>
                  <a:spcPct val="100000"/>
                </a:lnSpc>
              </a:pP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被操控的电脑出现确认界面</a:t>
              </a:r>
              <a:r>
                <a:rPr lang="en-US" altLang="zh-TW"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待确认后</a:t>
              </a:r>
              <a:r>
                <a:rPr lang="en-US" altLang="zh-TW"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 </a:t>
              </a: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操控者即可</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开始</a:t>
              </a: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操控</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该电脑</a:t>
              </a:r>
              <a:endParaRPr lang="zh-TW"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sp>
          <p:nvSpPr>
            <p:cNvPr id="15" name="Oval 22"/>
            <p:cNvSpPr>
              <a:spLocks noChangeArrowheads="1"/>
            </p:cNvSpPr>
            <p:nvPr/>
          </p:nvSpPr>
          <p:spPr bwMode="auto">
            <a:xfrm>
              <a:off x="3239691" y="3275410"/>
              <a:ext cx="891778" cy="415528"/>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16" name="Picture 23"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4288" y="3488532"/>
              <a:ext cx="392906" cy="469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55238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700" y="-69476"/>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CN" altLang="en-US" dirty="0">
                <a:effectLst>
                  <a:outerShdw blurRad="38100" dist="38100" dir="2700000" algn="tl">
                    <a:srgbClr val="C0C0C0"/>
                  </a:outerShdw>
                </a:effectLst>
              </a:rPr>
              <a:t>远距离</a:t>
            </a:r>
            <a:r>
              <a:rPr lang="zh-TW" altLang="en-US" dirty="0">
                <a:effectLst>
                  <a:outerShdw blurRad="38100" dist="38100" dir="2700000" algn="tl">
                    <a:srgbClr val="C0C0C0"/>
                  </a:outerShdw>
                </a:effectLst>
              </a:rPr>
              <a:t>操控 </a:t>
            </a:r>
            <a:r>
              <a:rPr lang="en-US" altLang="zh-TW" dirty="0" smtClean="0">
                <a:effectLst>
                  <a:outerShdw blurRad="38100" dist="38100" dir="2700000" algn="tl">
                    <a:srgbClr val="C0C0C0"/>
                  </a:outerShdw>
                </a:effectLst>
              </a:rPr>
              <a:t>(2)</a:t>
            </a:r>
            <a:endParaRPr lang="zh-CN" altLang="en-US" dirty="0"/>
          </a:p>
        </p:txBody>
      </p:sp>
      <p:grpSp>
        <p:nvGrpSpPr>
          <p:cNvPr id="4" name="组合 3"/>
          <p:cNvGrpSpPr/>
          <p:nvPr/>
        </p:nvGrpSpPr>
        <p:grpSpPr>
          <a:xfrm>
            <a:off x="899592" y="1268760"/>
            <a:ext cx="7638686" cy="5328592"/>
            <a:chOff x="2025254" y="603648"/>
            <a:chExt cx="5460206" cy="407670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b="3442"/>
            <a:stretch>
              <a:fillRect/>
            </a:stretch>
          </p:blipFill>
          <p:spPr bwMode="auto">
            <a:xfrm>
              <a:off x="2025254" y="603648"/>
              <a:ext cx="5460206" cy="3840956"/>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10" descr="未命名"/>
            <p:cNvPicPr>
              <a:picLocks noChangeAspect="1" noChangeArrowheads="1"/>
            </p:cNvPicPr>
            <p:nvPr/>
          </p:nvPicPr>
          <p:blipFill>
            <a:blip r:embed="rId3">
              <a:extLst>
                <a:ext uri="{28A0092B-C50C-407E-A947-70E740481C1C}">
                  <a14:useLocalDpi xmlns:a14="http://schemas.microsoft.com/office/drawing/2010/main" val="0"/>
                </a:ext>
              </a:extLst>
            </a:blip>
            <a:srcRect b="8345"/>
            <a:stretch>
              <a:fillRect/>
            </a:stretch>
          </p:blipFill>
          <p:spPr bwMode="auto">
            <a:xfrm>
              <a:off x="2131219" y="992981"/>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4"/>
            <p:cNvSpPr>
              <a:spLocks noChangeArrowheads="1"/>
            </p:cNvSpPr>
            <p:nvPr/>
          </p:nvSpPr>
          <p:spPr bwMode="auto">
            <a:xfrm>
              <a:off x="4131469" y="752475"/>
              <a:ext cx="684610" cy="216694"/>
            </a:xfrm>
            <a:prstGeom prst="ellipse">
              <a:avLst/>
            </a:prstGeom>
            <a:noFill/>
            <a:ln w="57150" algn="ctr">
              <a:solidFill>
                <a:srgbClr val="FF0000"/>
              </a:solidFill>
              <a:round/>
              <a:headEnd/>
              <a:tailEnd/>
            </a:ln>
            <a:effectLst>
              <a:outerShdw dist="53882" dir="2700000" algn="ctr" rotWithShape="0">
                <a:srgbClr val="777777">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350"/>
            </a:p>
          </p:txBody>
        </p:sp>
        <p:pic>
          <p:nvPicPr>
            <p:cNvPr id="8" name="Picture 5"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342" y="852488"/>
              <a:ext cx="392906" cy="4691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l="21950" t="14819" r="2124" b="9152"/>
            <a:stretch>
              <a:fillRect/>
            </a:stretch>
          </p:blipFill>
          <p:spPr bwMode="auto">
            <a:xfrm>
              <a:off x="3281363" y="1235869"/>
              <a:ext cx="4171950" cy="31337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AutoShape 7"/>
            <p:cNvSpPr>
              <a:spLocks noChangeArrowheads="1"/>
            </p:cNvSpPr>
            <p:nvPr/>
          </p:nvSpPr>
          <p:spPr bwMode="auto">
            <a:xfrm>
              <a:off x="5409010" y="3902869"/>
              <a:ext cx="1747838" cy="777479"/>
            </a:xfrm>
            <a:prstGeom prst="wedgeRoundRectCallout">
              <a:avLst>
                <a:gd name="adj1" fmla="val -87264"/>
                <a:gd name="adj2" fmla="val -68069"/>
                <a:gd name="adj3" fmla="val 16667"/>
              </a:avLst>
            </a:prstGeom>
            <a:solidFill>
              <a:srgbClr val="FFFFFF"/>
            </a:solidFill>
            <a:ln w="9525">
              <a:solidFill>
                <a:srgbClr val="000000"/>
              </a:solidFill>
              <a:miter lim="800000"/>
              <a:headEnd/>
              <a:tailEnd/>
            </a:ln>
            <a:effectLst>
              <a:outerShdw dist="53882" dir="2700000" algn="ctr" rotWithShape="0">
                <a:srgbClr val="5F5F5F">
                  <a:alpha val="50000"/>
                </a:srgbClr>
              </a:outerShdw>
            </a:effectLst>
          </p:spPr>
          <p:txBody>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fontAlgn="ctr" hangingPunct="1">
                <a:lnSpc>
                  <a:spcPct val="100000"/>
                </a:lnSpc>
              </a:pP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开始操控该电脑</a:t>
              </a:r>
              <a:r>
                <a:rPr lang="en-US" altLang="zh-TW"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 </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画面</a:t>
              </a: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將共享</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给</a:t>
              </a:r>
              <a:r>
                <a:rPr lang="zh-TW"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所有</a:t>
              </a:r>
              <a:r>
                <a:rPr lang="zh-CN" altLang="en-US" sz="1350" b="1" dirty="0">
                  <a:effectLst>
                    <a:outerShdw blurRad="38100" dist="38100" dir="2700000" algn="tl">
                      <a:srgbClr val="C0C0C0"/>
                    </a:outerShdw>
                  </a:effectLst>
                  <a:latin typeface="Arial Rounded MT Bold" panose="020F0704030504030204" pitchFamily="34" charset="0"/>
                  <a:ea typeface="標楷體" panose="03000509000000000000" pitchFamily="65" charset="-120"/>
                </a:rPr>
                <a:t>与会者</a:t>
              </a:r>
              <a:endParaRPr lang="zh-TW" altLang="en-US" sz="1350" b="1" u="sng" dirty="0">
                <a:effectLst>
                  <a:outerShdw blurRad="38100" dist="38100" dir="2700000" algn="tl">
                    <a:srgbClr val="C0C0C0"/>
                  </a:outerShdw>
                </a:effectLst>
                <a:latin typeface="Arial Rounded MT Bold" panose="020F0704030504030204" pitchFamily="34" charset="0"/>
                <a:ea typeface="標楷體" panose="03000509000000000000" pitchFamily="65" charset="-120"/>
              </a:endParaRPr>
            </a:p>
          </p:txBody>
        </p:sp>
        <p:pic>
          <p:nvPicPr>
            <p:cNvPr id="11" name="Picture 8" descr="0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3888" y="2234804"/>
              <a:ext cx="392906" cy="469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53187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22065"/>
            <a:ext cx="8229600" cy="1143000"/>
          </a:xfrm>
        </p:spPr>
        <p:txBody>
          <a:bodyPr/>
          <a:lstStyle/>
          <a:p>
            <a:r>
              <a:rPr lang="en-US" altLang="zh-TW" dirty="0" err="1">
                <a:effectLst>
                  <a:outerShdw blurRad="38100" dist="38100" dir="2700000" algn="tl">
                    <a:srgbClr val="C0C0C0"/>
                  </a:outerShdw>
                </a:effectLst>
              </a:rPr>
              <a:t>JoinNet</a:t>
            </a:r>
            <a:r>
              <a:rPr lang="en-US" altLang="zh-TW" dirty="0">
                <a:effectLst>
                  <a:outerShdw blurRad="38100" dist="38100" dir="2700000" algn="tl">
                    <a:srgbClr val="C0C0C0"/>
                  </a:outerShdw>
                </a:effectLst>
              </a:rPr>
              <a:t> </a:t>
            </a:r>
            <a:r>
              <a:rPr lang="zh-TW" altLang="en-US" dirty="0">
                <a:effectLst>
                  <a:outerShdw blurRad="38100" dist="38100" dir="2700000" algn="tl">
                    <a:srgbClr val="C0C0C0"/>
                  </a:outerShdw>
                </a:effectLst>
              </a:rPr>
              <a:t>功能 </a:t>
            </a:r>
            <a:r>
              <a:rPr lang="en-US" altLang="zh-TW" dirty="0">
                <a:effectLst>
                  <a:outerShdw blurRad="38100" dist="38100" dir="2700000" algn="tl">
                    <a:srgbClr val="C0C0C0"/>
                  </a:outerShdw>
                </a:effectLst>
              </a:rPr>
              <a:t>– </a:t>
            </a:r>
            <a:r>
              <a:rPr lang="zh-CN" altLang="en-US" dirty="0">
                <a:effectLst>
                  <a:outerShdw blurRad="38100" dist="38100" dir="2700000" algn="tl">
                    <a:srgbClr val="C0C0C0"/>
                  </a:outerShdw>
                </a:effectLst>
              </a:rPr>
              <a:t>现场统计</a:t>
            </a:r>
            <a:r>
              <a:rPr lang="zh-TW" altLang="en-US" dirty="0" smtClean="0">
                <a:effectLst>
                  <a:outerShdw blurRad="38100" dist="38100" dir="2700000" algn="tl">
                    <a:srgbClr val="C0C0C0"/>
                  </a:outerShdw>
                </a:effectLst>
              </a:rPr>
              <a:t> </a:t>
            </a:r>
            <a:r>
              <a:rPr lang="en-US" altLang="zh-TW" dirty="0">
                <a:effectLst>
                  <a:outerShdw blurRad="38100" dist="38100" dir="2700000" algn="tl">
                    <a:srgbClr val="C0C0C0"/>
                  </a:outerShdw>
                </a:effectLst>
              </a:rPr>
              <a:t>(</a:t>
            </a:r>
            <a:r>
              <a:rPr lang="zh-TW" altLang="en-US" dirty="0">
                <a:effectLst>
                  <a:outerShdw blurRad="38100" dist="38100" dir="2700000" algn="tl">
                    <a:srgbClr val="C0C0C0"/>
                  </a:outerShdw>
                </a:effectLst>
              </a:rPr>
              <a:t>投票</a:t>
            </a:r>
            <a:r>
              <a:rPr lang="en-US" altLang="zh-TW" dirty="0">
                <a:effectLst>
                  <a:outerShdw blurRad="38100" dist="38100" dir="2700000" algn="tl">
                    <a:srgbClr val="C0C0C0"/>
                  </a:outerShdw>
                </a:effectLst>
              </a:rPr>
              <a:t>)</a:t>
            </a:r>
            <a:endParaRPr lang="zh-CN" altLang="en-US" dirty="0"/>
          </a:p>
        </p:txBody>
      </p:sp>
      <p:grpSp>
        <p:nvGrpSpPr>
          <p:cNvPr id="4" name="组合 3"/>
          <p:cNvGrpSpPr/>
          <p:nvPr/>
        </p:nvGrpSpPr>
        <p:grpSpPr>
          <a:xfrm>
            <a:off x="1115616" y="1412776"/>
            <a:ext cx="7236296" cy="4824536"/>
            <a:chOff x="2025254" y="803673"/>
            <a:chExt cx="5784056" cy="399099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t="5028" r="77496" b="30051"/>
            <a:stretch>
              <a:fillRect/>
            </a:stretch>
          </p:blipFill>
          <p:spPr bwMode="auto">
            <a:xfrm>
              <a:off x="2025254" y="803673"/>
              <a:ext cx="1228725" cy="2582465"/>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6" name="Picture 11" descr="現場統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347" y="1028700"/>
              <a:ext cx="2185988" cy="2218135"/>
            </a:xfrm>
            <a:prstGeom prst="rect">
              <a:avLst/>
            </a:prstGeom>
            <a:noFill/>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Lst>
          </p:spPr>
        </p:pic>
        <p:pic>
          <p:nvPicPr>
            <p:cNvPr id="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923" y="2799160"/>
              <a:ext cx="1339453" cy="1172765"/>
            </a:xfrm>
            <a:prstGeom prst="rect">
              <a:avLst/>
            </a:prstGeom>
            <a:noFill/>
            <a:ln w="9525" algn="ctr">
              <a:solidFill>
                <a:srgbClr val="777777"/>
              </a:solidFill>
              <a:miter lim="800000"/>
              <a:headEnd/>
              <a:tailEnd/>
            </a:ln>
            <a:effectLst>
              <a:outerShdw dist="53882" dir="2700000" algn="ctr" rotWithShape="0">
                <a:srgbClr val="969696">
                  <a:alpha val="50000"/>
                </a:srgbClr>
              </a:outerShdw>
            </a:effectLst>
            <a:extLst>
              <a:ext uri="{909E8E84-426E-40DD-AFC4-6F175D3DCCD1}">
                <a14:hiddenFill xmlns:a14="http://schemas.microsoft.com/office/drawing/2010/main">
                  <a:solidFill>
                    <a:schemeClr val="accent1"/>
                  </a:solidFill>
                </a14:hiddenFill>
              </a:ext>
            </a:extLst>
          </p:spPr>
        </p:pic>
        <p:pic>
          <p:nvPicPr>
            <p:cNvPr id="8" name="Picture 13" descr="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3244" y="3609976"/>
              <a:ext cx="392906" cy="469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4"/>
            <p:cNvSpPr txBox="1">
              <a:spLocks noChangeArrowheads="1"/>
            </p:cNvSpPr>
            <p:nvPr/>
          </p:nvSpPr>
          <p:spPr bwMode="auto">
            <a:xfrm>
              <a:off x="2422923" y="4079082"/>
              <a:ext cx="1339453"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350" b="1" dirty="0">
                  <a:solidFill>
                    <a:srgbClr val="4D4D4D"/>
                  </a:solidFill>
                  <a:latin typeface="Arial Rounded MT Bold" panose="020F0704030504030204" pitchFamily="34" charset="0"/>
                </a:rPr>
                <a:t>主持人</a:t>
              </a:r>
              <a:r>
                <a:rPr lang="zh-CN" altLang="en-US" sz="1350" b="1" dirty="0">
                  <a:solidFill>
                    <a:srgbClr val="4D4D4D"/>
                  </a:solidFill>
                  <a:latin typeface="Arial Rounded MT Bold" panose="020F0704030504030204" pitchFamily="34" charset="0"/>
                </a:rPr>
                <a:t>于控制台上左键滑鼠</a:t>
              </a:r>
              <a:r>
                <a:rPr lang="en-US" altLang="zh-TW" sz="1350" b="1" dirty="0">
                  <a:solidFill>
                    <a:srgbClr val="4D4D4D"/>
                  </a:solidFill>
                  <a:latin typeface="Arial Rounded MT Bold" panose="020F0704030504030204" pitchFamily="34" charset="0"/>
                </a:rPr>
                <a:t>, </a:t>
              </a:r>
              <a:r>
                <a:rPr lang="zh-CN" altLang="en-US" sz="1350" b="1" dirty="0">
                  <a:solidFill>
                    <a:srgbClr val="4D4D4D"/>
                  </a:solidFill>
                  <a:latin typeface="Arial Rounded MT Bold" panose="020F0704030504030204" pitchFamily="34" charset="0"/>
                </a:rPr>
                <a:t>选择现场统计</a:t>
              </a:r>
              <a:endParaRPr lang="zh-TW" altLang="en-US" sz="1350" b="1" u="sng" dirty="0">
                <a:solidFill>
                  <a:srgbClr val="4D4D4D"/>
                </a:solidFill>
                <a:latin typeface="Arial Rounded MT Bold" panose="020F0704030504030204" pitchFamily="34" charset="0"/>
              </a:endParaRPr>
            </a:p>
          </p:txBody>
        </p:sp>
        <p:sp>
          <p:nvSpPr>
            <p:cNvPr id="10" name="Text Box 15"/>
            <p:cNvSpPr txBox="1">
              <a:spLocks noChangeArrowheads="1"/>
            </p:cNvSpPr>
            <p:nvPr/>
          </p:nvSpPr>
          <p:spPr bwMode="auto">
            <a:xfrm>
              <a:off x="4169569" y="3345657"/>
              <a:ext cx="1454944"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CN" altLang="en-US" sz="1350" b="1" dirty="0">
                  <a:solidFill>
                    <a:srgbClr val="4D4D4D"/>
                  </a:solidFill>
                  <a:latin typeface="Arial Rounded MT Bold" panose="020F0704030504030204" pitchFamily="34" charset="0"/>
                </a:rPr>
                <a:t>与会者出现统计界面</a:t>
              </a:r>
              <a:r>
                <a:rPr lang="en-US" altLang="zh-TW" sz="1350" b="1" dirty="0">
                  <a:solidFill>
                    <a:srgbClr val="4D4D4D"/>
                  </a:solidFill>
                  <a:latin typeface="Arial Rounded MT Bold" panose="020F0704030504030204" pitchFamily="34" charset="0"/>
                </a:rPr>
                <a:t>, </a:t>
              </a:r>
              <a:r>
                <a:rPr lang="zh-CN" altLang="en-US" sz="1350" b="1" dirty="0">
                  <a:solidFill>
                    <a:srgbClr val="4D4D4D"/>
                  </a:solidFill>
                  <a:latin typeface="Arial Rounded MT Bold" panose="020F0704030504030204" pitchFamily="34" charset="0"/>
                </a:rPr>
                <a:t>点选项目并确定</a:t>
              </a:r>
              <a:endParaRPr lang="zh-TW" altLang="en-US" sz="1350" b="1" u="sng" dirty="0">
                <a:solidFill>
                  <a:srgbClr val="4D4D4D"/>
                </a:solidFill>
                <a:latin typeface="Arial Rounded MT Bold" panose="020F0704030504030204" pitchFamily="34" charset="0"/>
              </a:endParaRPr>
            </a:p>
          </p:txBody>
        </p:sp>
        <p:pic>
          <p:nvPicPr>
            <p:cNvPr id="11" name="Picture 16" descr="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513" y="2043113"/>
              <a:ext cx="2184797" cy="1918097"/>
            </a:xfrm>
            <a:prstGeom prst="rect">
              <a:avLst/>
            </a:prstGeom>
            <a:noFill/>
            <a:ln>
              <a:noFill/>
            </a:ln>
            <a:effectLst>
              <a:outerShdw dist="53882" dir="2700000" algn="ctr" rotWithShape="0">
                <a:srgbClr val="969696">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5766198" y="4089798"/>
              <a:ext cx="14549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20725" eaLnBrk="0" hangingPunct="0">
                <a:defRPr sz="2400">
                  <a:solidFill>
                    <a:schemeClr val="tx1"/>
                  </a:solidFill>
                  <a:latin typeface="Openworld" pitchFamily="2" charset="0"/>
                </a:defRPr>
              </a:lvl1pPr>
              <a:lvl2pPr marL="571500" algn="l" defTabSz="720725" eaLnBrk="0" hangingPunct="0">
                <a:defRPr sz="2400">
                  <a:solidFill>
                    <a:schemeClr val="tx1"/>
                  </a:solidFill>
                  <a:latin typeface="Openworld" pitchFamily="2" charset="0"/>
                </a:defRPr>
              </a:lvl2pPr>
              <a:lvl3pPr marL="1143000" algn="l" defTabSz="720725" eaLnBrk="0" hangingPunct="0">
                <a:defRPr sz="2400">
                  <a:solidFill>
                    <a:schemeClr val="tx1"/>
                  </a:solidFill>
                  <a:latin typeface="Openworld" pitchFamily="2" charset="0"/>
                </a:defRPr>
              </a:lvl3pPr>
              <a:lvl4pPr marL="1714500" algn="l" defTabSz="720725" eaLnBrk="0" hangingPunct="0">
                <a:defRPr sz="2400">
                  <a:solidFill>
                    <a:schemeClr val="tx1"/>
                  </a:solidFill>
                  <a:latin typeface="Openworld" pitchFamily="2" charset="0"/>
                </a:defRPr>
              </a:lvl4pPr>
              <a:lvl5pPr marL="2286000" algn="l" defTabSz="720725" eaLnBrk="0" hangingPunct="0">
                <a:defRPr sz="2400">
                  <a:solidFill>
                    <a:schemeClr val="tx1"/>
                  </a:solidFill>
                  <a:latin typeface="Openworld" pitchFamily="2" charset="0"/>
                </a:defRPr>
              </a:lvl5pPr>
              <a:lvl6pPr marL="2743200" defTabSz="720725" eaLnBrk="0" fontAlgn="base" hangingPunct="0">
                <a:spcBef>
                  <a:spcPct val="0"/>
                </a:spcBef>
                <a:spcAft>
                  <a:spcPct val="0"/>
                </a:spcAft>
                <a:defRPr sz="2400">
                  <a:solidFill>
                    <a:schemeClr val="tx1"/>
                  </a:solidFill>
                  <a:latin typeface="Openworld" pitchFamily="2" charset="0"/>
                </a:defRPr>
              </a:lvl6pPr>
              <a:lvl7pPr marL="3200400" defTabSz="720725" eaLnBrk="0" fontAlgn="base" hangingPunct="0">
                <a:spcBef>
                  <a:spcPct val="0"/>
                </a:spcBef>
                <a:spcAft>
                  <a:spcPct val="0"/>
                </a:spcAft>
                <a:defRPr sz="2400">
                  <a:solidFill>
                    <a:schemeClr val="tx1"/>
                  </a:solidFill>
                  <a:latin typeface="Openworld" pitchFamily="2" charset="0"/>
                </a:defRPr>
              </a:lvl7pPr>
              <a:lvl8pPr marL="3657600" defTabSz="720725" eaLnBrk="0" fontAlgn="base" hangingPunct="0">
                <a:spcBef>
                  <a:spcPct val="0"/>
                </a:spcBef>
                <a:spcAft>
                  <a:spcPct val="0"/>
                </a:spcAft>
                <a:defRPr sz="2400">
                  <a:solidFill>
                    <a:schemeClr val="tx1"/>
                  </a:solidFill>
                  <a:latin typeface="Openworld" pitchFamily="2" charset="0"/>
                </a:defRPr>
              </a:lvl8pPr>
              <a:lvl9pPr marL="4114800" defTabSz="720725" eaLnBrk="0" fontAlgn="base" hangingPunct="0">
                <a:spcBef>
                  <a:spcPct val="0"/>
                </a:spcBef>
                <a:spcAft>
                  <a:spcPct val="0"/>
                </a:spcAft>
                <a:defRPr sz="2400">
                  <a:solidFill>
                    <a:schemeClr val="tx1"/>
                  </a:solidFill>
                  <a:latin typeface="Openworld" pitchFamily="2" charset="0"/>
                </a:defRPr>
              </a:lvl9pPr>
            </a:lstStyle>
            <a:p>
              <a:pPr eaLnBrk="1" hangingPunct="1">
                <a:spcBef>
                  <a:spcPct val="50000"/>
                </a:spcBef>
              </a:pPr>
              <a:r>
                <a:rPr lang="zh-TW" altLang="en-US" sz="1350" b="1" dirty="0">
                  <a:solidFill>
                    <a:srgbClr val="4D4D4D"/>
                  </a:solidFill>
                  <a:latin typeface="Arial Rounded MT Bold" panose="020F0704030504030204" pitchFamily="34" charset="0"/>
                </a:rPr>
                <a:t>主持人</a:t>
              </a:r>
              <a:r>
                <a:rPr lang="zh-CN" altLang="en-US" sz="1350" b="1" dirty="0">
                  <a:solidFill>
                    <a:srgbClr val="4D4D4D"/>
                  </a:solidFill>
                  <a:latin typeface="Arial Rounded MT Bold" panose="020F0704030504030204" pitchFamily="34" charset="0"/>
                </a:rPr>
                <a:t>将统计结果上传</a:t>
              </a:r>
              <a:r>
                <a:rPr lang="zh-TW" altLang="en-US" sz="1350" b="1" dirty="0">
                  <a:solidFill>
                    <a:srgbClr val="4D4D4D"/>
                  </a:solidFill>
                  <a:latin typeface="Arial Rounded MT Bold" panose="020F0704030504030204" pitchFamily="34" charset="0"/>
                </a:rPr>
                <a:t>至白板</a:t>
              </a:r>
              <a:endParaRPr lang="zh-TW" altLang="en-US" sz="1350" b="1" u="sng" dirty="0">
                <a:solidFill>
                  <a:srgbClr val="4D4D4D"/>
                </a:solidFill>
                <a:latin typeface="Arial Rounded MT Bold" panose="020F0704030504030204" pitchFamily="34" charset="0"/>
              </a:endParaRPr>
            </a:p>
          </p:txBody>
        </p:sp>
        <p:pic>
          <p:nvPicPr>
            <p:cNvPr id="13" name="Picture 18" descr="未命名"/>
            <p:cNvPicPr>
              <a:picLocks noChangeAspect="1" noChangeArrowheads="1"/>
            </p:cNvPicPr>
            <p:nvPr/>
          </p:nvPicPr>
          <p:blipFill>
            <a:blip r:embed="rId7">
              <a:extLst>
                <a:ext uri="{28A0092B-C50C-407E-A947-70E740481C1C}">
                  <a14:useLocalDpi xmlns:a14="http://schemas.microsoft.com/office/drawing/2010/main" val="0"/>
                </a:ext>
              </a:extLst>
            </a:blip>
            <a:srcRect b="8345"/>
            <a:stretch>
              <a:fillRect/>
            </a:stretch>
          </p:blipFill>
          <p:spPr bwMode="auto">
            <a:xfrm>
              <a:off x="2131219" y="992981"/>
              <a:ext cx="987029"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4534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33613" y="0"/>
            <a:ext cx="7169621" cy="5320374"/>
          </a:xfrm>
          <a:prstGeom prst="rect">
            <a:avLst/>
          </a:prstGeom>
        </p:spPr>
      </p:pic>
      <p:sp>
        <p:nvSpPr>
          <p:cNvPr id="5" name="任意多边形 4"/>
          <p:cNvSpPr/>
          <p:nvPr/>
        </p:nvSpPr>
        <p:spPr>
          <a:xfrm>
            <a:off x="32472" y="404664"/>
            <a:ext cx="1404572" cy="842743"/>
          </a:xfrm>
          <a:custGeom>
            <a:avLst/>
            <a:gdLst>
              <a:gd name="connsiteX0" fmla="*/ 0 w 1872876"/>
              <a:gd name="connsiteY0" fmla="*/ 112373 h 1123725"/>
              <a:gd name="connsiteX1" fmla="*/ 112373 w 1872876"/>
              <a:gd name="connsiteY1" fmla="*/ 0 h 1123725"/>
              <a:gd name="connsiteX2" fmla="*/ 1760504 w 1872876"/>
              <a:gd name="connsiteY2" fmla="*/ 0 h 1123725"/>
              <a:gd name="connsiteX3" fmla="*/ 1872877 w 1872876"/>
              <a:gd name="connsiteY3" fmla="*/ 112373 h 1123725"/>
              <a:gd name="connsiteX4" fmla="*/ 1872876 w 1872876"/>
              <a:gd name="connsiteY4" fmla="*/ 1011353 h 1123725"/>
              <a:gd name="connsiteX5" fmla="*/ 1760503 w 1872876"/>
              <a:gd name="connsiteY5" fmla="*/ 1123726 h 1123725"/>
              <a:gd name="connsiteX6" fmla="*/ 112373 w 1872876"/>
              <a:gd name="connsiteY6" fmla="*/ 1123725 h 1123725"/>
              <a:gd name="connsiteX7" fmla="*/ 0 w 1872876"/>
              <a:gd name="connsiteY7" fmla="*/ 1011352 h 1123725"/>
              <a:gd name="connsiteX8" fmla="*/ 0 w 1872876"/>
              <a:gd name="connsiteY8" fmla="*/ 112373 h 112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876" h="1123725">
                <a:moveTo>
                  <a:pt x="0" y="112373"/>
                </a:moveTo>
                <a:cubicBezTo>
                  <a:pt x="0" y="50311"/>
                  <a:pt x="50311" y="0"/>
                  <a:pt x="112373" y="0"/>
                </a:cubicBezTo>
                <a:lnTo>
                  <a:pt x="1760504" y="0"/>
                </a:lnTo>
                <a:cubicBezTo>
                  <a:pt x="1822566" y="0"/>
                  <a:pt x="1872877" y="50311"/>
                  <a:pt x="1872877" y="112373"/>
                </a:cubicBezTo>
                <a:cubicBezTo>
                  <a:pt x="1872877" y="412033"/>
                  <a:pt x="1872876" y="711693"/>
                  <a:pt x="1872876" y="1011353"/>
                </a:cubicBezTo>
                <a:cubicBezTo>
                  <a:pt x="1872876" y="1073415"/>
                  <a:pt x="1822565" y="1123726"/>
                  <a:pt x="1760503" y="1123726"/>
                </a:cubicBezTo>
                <a:lnTo>
                  <a:pt x="112373" y="1123725"/>
                </a:lnTo>
                <a:cubicBezTo>
                  <a:pt x="50311" y="1123725"/>
                  <a:pt x="0" y="1073414"/>
                  <a:pt x="0" y="1011352"/>
                </a:cubicBezTo>
                <a:lnTo>
                  <a:pt x="0" y="112373"/>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93240" tIns="93240" rIns="93240" bIns="93240" spcCol="1270" anchor="ctr"/>
          <a:lstStyle/>
          <a:p>
            <a:pPr algn="ctr" defTabSz="799887">
              <a:lnSpc>
                <a:spcPct val="90000"/>
              </a:lnSpc>
              <a:spcAft>
                <a:spcPct val="35000"/>
              </a:spcAft>
              <a:defRPr/>
            </a:pPr>
            <a:r>
              <a:rPr lang="zh-CN" altLang="en-US" b="1" dirty="0" smtClean="0">
                <a:latin typeface="微软雅黑" pitchFamily="34" charset="-122"/>
                <a:ea typeface="微软雅黑" pitchFamily="34" charset="-122"/>
              </a:rPr>
              <a:t>备课场景</a:t>
            </a:r>
            <a:endParaRPr lang="zh-CN" altLang="en-US" b="1" dirty="0">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2036950" y="5415877"/>
            <a:ext cx="6063442" cy="1469507"/>
          </a:xfrm>
          <a:prstGeom prst="rect">
            <a:avLst/>
          </a:prstGeom>
        </p:spPr>
      </p:pic>
      <p:sp>
        <p:nvSpPr>
          <p:cNvPr id="6" name="椭圆形标注 5"/>
          <p:cNvSpPr/>
          <p:nvPr/>
        </p:nvSpPr>
        <p:spPr>
          <a:xfrm>
            <a:off x="6156176" y="4725144"/>
            <a:ext cx="2880320" cy="864096"/>
          </a:xfrm>
          <a:prstGeom prst="wedgeEllipseCallout">
            <a:avLst>
              <a:gd name="adj1" fmla="val 15344"/>
              <a:gd name="adj2" fmla="val 79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教案、学案、图片、音视频、小游戏、课堂交互活动、参考网站</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23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4138"/>
            <a:ext cx="5205264" cy="1143000"/>
          </a:xfrm>
        </p:spPr>
        <p:txBody>
          <a:bodyPr/>
          <a:lstStyle/>
          <a:p>
            <a:pPr algn="l"/>
            <a:r>
              <a:rPr lang="zh-CN" altLang="en-US" dirty="0" smtClean="0"/>
              <a:t>注意事项</a:t>
            </a:r>
            <a:endParaRPr lang="zh-CN" altLang="en-US" dirty="0"/>
          </a:p>
        </p:txBody>
      </p:sp>
      <p:sp>
        <p:nvSpPr>
          <p:cNvPr id="3" name="内容占位符 2"/>
          <p:cNvSpPr>
            <a:spLocks noGrp="1"/>
          </p:cNvSpPr>
          <p:nvPr>
            <p:ph idx="1"/>
          </p:nvPr>
        </p:nvSpPr>
        <p:spPr/>
        <p:txBody>
          <a:bodyPr>
            <a:normAutofit fontScale="92500" lnSpcReduction="10000"/>
          </a:bodyPr>
          <a:lstStyle/>
          <a:p>
            <a:r>
              <a:rPr lang="zh-TW" altLang="en-US" dirty="0"/>
              <a:t>若</a:t>
            </a:r>
            <a:r>
              <a:rPr lang="en-US" altLang="zh-TW" dirty="0"/>
              <a:t>web </a:t>
            </a:r>
            <a:r>
              <a:rPr lang="en-US" altLang="zh-TW" dirty="0" smtClean="0"/>
              <a:t>cam</a:t>
            </a:r>
            <a:r>
              <a:rPr lang="zh-CN" altLang="en-US" dirty="0" smtClean="0"/>
              <a:t>带有麦克风</a:t>
            </a:r>
            <a:r>
              <a:rPr lang="zh-TW" altLang="en-US" dirty="0" smtClean="0"/>
              <a:t>的</a:t>
            </a:r>
            <a:r>
              <a:rPr lang="zh-TW" altLang="en-US" dirty="0"/>
              <a:t>功能</a:t>
            </a:r>
            <a:r>
              <a:rPr lang="zh-TW" altLang="en-US" dirty="0" smtClean="0"/>
              <a:t>，</a:t>
            </a:r>
            <a:r>
              <a:rPr lang="zh-CN" altLang="en-US" dirty="0" smtClean="0"/>
              <a:t>请于进入节目后</a:t>
            </a:r>
            <a:r>
              <a:rPr lang="zh-TW" altLang="en-US" dirty="0" smtClean="0"/>
              <a:t>，</a:t>
            </a:r>
            <a:r>
              <a:rPr lang="zh-CN" altLang="en-US" dirty="0" smtClean="0"/>
              <a:t>确认</a:t>
            </a:r>
            <a:r>
              <a:rPr lang="zh-TW" altLang="en-US" dirty="0" smtClean="0"/>
              <a:t>音效</a:t>
            </a:r>
            <a:r>
              <a:rPr lang="zh-CN" altLang="en-US" dirty="0" smtClean="0"/>
              <a:t>输入装置</a:t>
            </a:r>
            <a:r>
              <a:rPr lang="zh-TW" altLang="en-US" dirty="0" smtClean="0"/>
              <a:t>是否</a:t>
            </a:r>
            <a:r>
              <a:rPr lang="zh-CN" altLang="en-US" dirty="0" smtClean="0"/>
              <a:t>设定正确</a:t>
            </a:r>
            <a:r>
              <a:rPr lang="zh-TW" altLang="en-US" dirty="0" smtClean="0"/>
              <a:t>。</a:t>
            </a:r>
            <a:endParaRPr lang="zh-TW" altLang="en-US" dirty="0"/>
          </a:p>
          <a:p>
            <a:r>
              <a:rPr lang="zh-TW" altLang="en-US" dirty="0" smtClean="0"/>
              <a:t>在</a:t>
            </a:r>
            <a:r>
              <a:rPr lang="zh-CN" altLang="en-US" dirty="0" smtClean="0"/>
              <a:t>会议进行时</a:t>
            </a:r>
            <a:r>
              <a:rPr lang="zh-TW" altLang="en-US" dirty="0" smtClean="0"/>
              <a:t>，</a:t>
            </a:r>
            <a:r>
              <a:rPr lang="zh-TW" altLang="en-US" dirty="0"/>
              <a:t>若不</a:t>
            </a:r>
            <a:r>
              <a:rPr lang="zh-TW" altLang="en-US" dirty="0" smtClean="0"/>
              <a:t>需</a:t>
            </a:r>
            <a:r>
              <a:rPr lang="zh-CN" altLang="en-US" dirty="0"/>
              <a:t>发言</a:t>
            </a:r>
            <a:r>
              <a:rPr lang="zh-TW" altLang="en-US" dirty="0" smtClean="0"/>
              <a:t>，</a:t>
            </a:r>
            <a:r>
              <a:rPr lang="zh-CN" altLang="en-US" dirty="0" smtClean="0"/>
              <a:t>建议</a:t>
            </a:r>
            <a:r>
              <a:rPr lang="zh-TW" altLang="en-US" dirty="0" smtClean="0"/>
              <a:t>可先</a:t>
            </a:r>
            <a:r>
              <a:rPr lang="zh-CN" altLang="en-US" dirty="0" smtClean="0"/>
              <a:t>将麦克风切换至静音状态</a:t>
            </a:r>
            <a:r>
              <a:rPr lang="zh-TW" altLang="en-US" dirty="0" smtClean="0"/>
              <a:t>，</a:t>
            </a:r>
            <a:r>
              <a:rPr lang="zh-TW" altLang="en-US" dirty="0"/>
              <a:t>以</a:t>
            </a:r>
            <a:r>
              <a:rPr lang="zh-TW" altLang="en-US" dirty="0" smtClean="0"/>
              <a:t>避免</a:t>
            </a:r>
            <a:r>
              <a:rPr lang="zh-CN" altLang="en-US" dirty="0" smtClean="0"/>
              <a:t>产生杂音</a:t>
            </a:r>
            <a:r>
              <a:rPr lang="zh-TW" altLang="en-US" dirty="0" smtClean="0"/>
              <a:t>，</a:t>
            </a:r>
            <a:r>
              <a:rPr lang="zh-CN" altLang="en-US" dirty="0" smtClean="0"/>
              <a:t>干扰课程或会议进行</a:t>
            </a:r>
            <a:r>
              <a:rPr lang="zh-TW" altLang="en-US" dirty="0" smtClean="0"/>
              <a:t>。</a:t>
            </a:r>
            <a:endParaRPr lang="zh-TW" altLang="en-US" dirty="0"/>
          </a:p>
          <a:p>
            <a:r>
              <a:rPr lang="zh-TW" altLang="en-US" dirty="0" smtClean="0"/>
              <a:t>若</a:t>
            </a:r>
            <a:r>
              <a:rPr lang="zh-CN" altLang="en-US" dirty="0"/>
              <a:t>需</a:t>
            </a:r>
            <a:r>
              <a:rPr lang="zh-CN" altLang="en-US" dirty="0" smtClean="0"/>
              <a:t>将录影带分章节</a:t>
            </a:r>
            <a:r>
              <a:rPr lang="zh-TW" altLang="en-US" dirty="0" smtClean="0"/>
              <a:t>，可</a:t>
            </a:r>
            <a:r>
              <a:rPr lang="zh-CN" altLang="en-US" dirty="0" smtClean="0"/>
              <a:t>于节目录制时</a:t>
            </a:r>
            <a:r>
              <a:rPr lang="zh-TW" altLang="en-US" dirty="0" smtClean="0"/>
              <a:t>，</a:t>
            </a:r>
            <a:r>
              <a:rPr lang="zh-CN" altLang="en-US" dirty="0" smtClean="0"/>
              <a:t>点选</a:t>
            </a:r>
            <a:r>
              <a:rPr lang="zh-TW" altLang="en-US" dirty="0" smtClean="0"/>
              <a:t>「</a:t>
            </a:r>
            <a:r>
              <a:rPr lang="zh-CN" altLang="en-US" dirty="0" smtClean="0"/>
              <a:t>停止录影</a:t>
            </a:r>
            <a:r>
              <a:rPr lang="zh-TW" altLang="en-US" dirty="0" smtClean="0"/>
              <a:t>」</a:t>
            </a:r>
            <a:r>
              <a:rPr lang="zh-CN" altLang="en-US" dirty="0" smtClean="0"/>
              <a:t>后</a:t>
            </a:r>
            <a:r>
              <a:rPr lang="zh-TW" altLang="en-US" dirty="0" smtClean="0"/>
              <a:t>再</a:t>
            </a:r>
            <a:r>
              <a:rPr lang="zh-CN" altLang="en-US" dirty="0" smtClean="0"/>
              <a:t>开始录影</a:t>
            </a:r>
            <a:r>
              <a:rPr lang="zh-TW" altLang="en-US" dirty="0" smtClean="0"/>
              <a:t>來切分</a:t>
            </a:r>
            <a:r>
              <a:rPr lang="zh-CN" altLang="en-US" dirty="0" smtClean="0"/>
              <a:t>录影</a:t>
            </a:r>
            <a:r>
              <a:rPr lang="zh-TW" altLang="en-US" dirty="0" smtClean="0"/>
              <a:t>段落</a:t>
            </a:r>
            <a:r>
              <a:rPr lang="zh-TW" altLang="en-US" dirty="0"/>
              <a:t>。</a:t>
            </a:r>
          </a:p>
          <a:p>
            <a:r>
              <a:rPr lang="zh-TW" altLang="en-US" dirty="0"/>
              <a:t>多</a:t>
            </a:r>
            <a:r>
              <a:rPr lang="zh-TW" altLang="en-US" dirty="0" smtClean="0"/>
              <a:t>人</a:t>
            </a:r>
            <a:r>
              <a:rPr lang="zh-CN" altLang="en-US" dirty="0" smtClean="0"/>
              <a:t>会议进行时</a:t>
            </a:r>
            <a:r>
              <a:rPr lang="zh-TW" altLang="en-US" dirty="0" smtClean="0"/>
              <a:t>，</a:t>
            </a:r>
            <a:r>
              <a:rPr lang="zh-TW" altLang="en-US" dirty="0"/>
              <a:t>若使</a:t>
            </a:r>
            <a:r>
              <a:rPr lang="zh-TW" altLang="en-US" dirty="0" smtClean="0"/>
              <a:t>用</a:t>
            </a:r>
            <a:r>
              <a:rPr lang="zh-CN" altLang="en-US" dirty="0" smtClean="0"/>
              <a:t>环境</a:t>
            </a:r>
            <a:r>
              <a:rPr lang="zh-TW" altLang="en-US" dirty="0" smtClean="0"/>
              <a:t>的</a:t>
            </a:r>
            <a:r>
              <a:rPr lang="zh-CN" altLang="en-US" dirty="0" smtClean="0"/>
              <a:t>频宽</a:t>
            </a:r>
            <a:r>
              <a:rPr lang="zh-TW" altLang="en-US" dirty="0" smtClean="0"/>
              <a:t>不足，</a:t>
            </a:r>
            <a:r>
              <a:rPr lang="zh-CN" altLang="en-US" dirty="0" smtClean="0"/>
              <a:t>建议减少视频窗口</a:t>
            </a:r>
            <a:r>
              <a:rPr lang="en-US" altLang="zh-TW" dirty="0" smtClean="0"/>
              <a:t>(</a:t>
            </a:r>
            <a:r>
              <a:rPr lang="zh-TW" altLang="en-US" dirty="0"/>
              <a:t>一</a:t>
            </a:r>
            <a:r>
              <a:rPr lang="zh-TW" altLang="en-US" dirty="0" smtClean="0"/>
              <a:t>次</a:t>
            </a:r>
            <a:r>
              <a:rPr lang="zh-CN" altLang="en-US" dirty="0"/>
              <a:t>仅</a:t>
            </a:r>
            <a:r>
              <a:rPr lang="zh-CN" altLang="en-US" dirty="0" smtClean="0"/>
              <a:t>显示两名与会者</a:t>
            </a:r>
            <a:r>
              <a:rPr lang="en-US" altLang="zh-TW" dirty="0" smtClean="0"/>
              <a:t>)</a:t>
            </a:r>
            <a:r>
              <a:rPr lang="zh-TW" altLang="en-US" dirty="0"/>
              <a:t>，</a:t>
            </a:r>
            <a:r>
              <a:rPr lang="zh-TW" altLang="en-US" dirty="0" smtClean="0"/>
              <a:t>以</a:t>
            </a:r>
            <a:r>
              <a:rPr lang="zh-CN" altLang="en-US" dirty="0" smtClean="0"/>
              <a:t>减少下载的频宽</a:t>
            </a:r>
            <a:r>
              <a:rPr lang="zh-TW" altLang="en-US" dirty="0" smtClean="0"/>
              <a:t>。</a:t>
            </a:r>
            <a:endParaRPr lang="zh-TW" altLang="en-US" dirty="0"/>
          </a:p>
          <a:p>
            <a:endParaRPr lang="zh-CN" altLang="en-US" dirty="0"/>
          </a:p>
        </p:txBody>
      </p:sp>
    </p:spTree>
    <p:extLst>
      <p:ext uri="{BB962C8B-B14F-4D97-AF65-F5344CB8AC3E}">
        <p14:creationId xmlns:p14="http://schemas.microsoft.com/office/powerpoint/2010/main" val="31470616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idx="4294967295"/>
          </p:nvPr>
        </p:nvSpPr>
        <p:spPr>
          <a:xfrm>
            <a:off x="683568" y="2564904"/>
            <a:ext cx="7775575" cy="1143000"/>
          </a:xfrm>
        </p:spPr>
        <p:txBody>
          <a:bodyPr/>
          <a:lstStyle/>
          <a:p>
            <a:pPr eaLnBrk="1" hangingPunct="1">
              <a:defRPr/>
            </a:pPr>
            <a:r>
              <a:rPr lang="zh-CN" altLang="en-US" sz="4800" b="1" kern="1200" dirty="0" smtClean="0">
                <a:ln w="11430"/>
                <a:solidFill>
                  <a:schemeClr val="tx1"/>
                </a:solidFill>
                <a:latin typeface="微软雅黑" pitchFamily="34" charset="-122"/>
                <a:ea typeface="微软雅黑" pitchFamily="34" charset="-122"/>
                <a:cs typeface="+mn-cs"/>
              </a:rPr>
              <a:t>多谢倾听，请</a:t>
            </a:r>
            <a:r>
              <a:rPr lang="zh-CN" altLang="en-US" sz="4800" b="1" kern="1200" dirty="0">
                <a:ln w="11430"/>
                <a:solidFill>
                  <a:schemeClr val="tx1"/>
                </a:solidFill>
                <a:latin typeface="微软雅黑" pitchFamily="34" charset="-122"/>
                <a:ea typeface="微软雅黑" pitchFamily="34" charset="-122"/>
                <a:cs typeface="+mn-cs"/>
              </a:rPr>
              <a:t>多提宝贵意见！</a:t>
            </a:r>
            <a:r>
              <a:rPr lang="zh-CN" altLang="en-US" sz="2800" b="1" dirty="0" smtClean="0">
                <a:solidFill>
                  <a:schemeClr val="tx1"/>
                </a:solidFill>
                <a:latin typeface="微软雅黑" pitchFamily="34" charset="-122"/>
                <a:ea typeface="微软雅黑" pitchFamily="34" charset="-122"/>
              </a:rPr>
              <a:t/>
            </a:r>
            <a:br>
              <a:rPr lang="zh-CN" altLang="en-US" sz="2800" b="1" dirty="0" smtClean="0">
                <a:solidFill>
                  <a:schemeClr val="tx1"/>
                </a:solidFill>
                <a:latin typeface="微软雅黑" pitchFamily="34" charset="-122"/>
                <a:ea typeface="微软雅黑" pitchFamily="34" charset="-122"/>
              </a:rPr>
            </a:br>
            <a:endParaRPr lang="zh-CN" altLang="en-US" sz="1400" b="1" dirty="0" smtClean="0">
              <a:solidFill>
                <a:schemeClr val="tx1"/>
              </a:solidFill>
              <a:latin typeface="微软雅黑" pitchFamily="34" charset="-122"/>
              <a:ea typeface="微软雅黑" pitchFamily="34" charset="-122"/>
            </a:endParaRPr>
          </a:p>
        </p:txBody>
      </p:sp>
      <p:pic>
        <p:nvPicPr>
          <p:cNvPr id="4" name="图片 9" descr="15-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19725"/>
            <a:ext cx="939641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728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2472" y="404664"/>
            <a:ext cx="1404572" cy="842743"/>
          </a:xfrm>
          <a:custGeom>
            <a:avLst/>
            <a:gdLst>
              <a:gd name="connsiteX0" fmla="*/ 0 w 1872876"/>
              <a:gd name="connsiteY0" fmla="*/ 112373 h 1123725"/>
              <a:gd name="connsiteX1" fmla="*/ 112373 w 1872876"/>
              <a:gd name="connsiteY1" fmla="*/ 0 h 1123725"/>
              <a:gd name="connsiteX2" fmla="*/ 1760504 w 1872876"/>
              <a:gd name="connsiteY2" fmla="*/ 0 h 1123725"/>
              <a:gd name="connsiteX3" fmla="*/ 1872877 w 1872876"/>
              <a:gd name="connsiteY3" fmla="*/ 112373 h 1123725"/>
              <a:gd name="connsiteX4" fmla="*/ 1872876 w 1872876"/>
              <a:gd name="connsiteY4" fmla="*/ 1011353 h 1123725"/>
              <a:gd name="connsiteX5" fmla="*/ 1760503 w 1872876"/>
              <a:gd name="connsiteY5" fmla="*/ 1123726 h 1123725"/>
              <a:gd name="connsiteX6" fmla="*/ 112373 w 1872876"/>
              <a:gd name="connsiteY6" fmla="*/ 1123725 h 1123725"/>
              <a:gd name="connsiteX7" fmla="*/ 0 w 1872876"/>
              <a:gd name="connsiteY7" fmla="*/ 1011352 h 1123725"/>
              <a:gd name="connsiteX8" fmla="*/ 0 w 1872876"/>
              <a:gd name="connsiteY8" fmla="*/ 112373 h 112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876" h="1123725">
                <a:moveTo>
                  <a:pt x="0" y="112373"/>
                </a:moveTo>
                <a:cubicBezTo>
                  <a:pt x="0" y="50311"/>
                  <a:pt x="50311" y="0"/>
                  <a:pt x="112373" y="0"/>
                </a:cubicBezTo>
                <a:lnTo>
                  <a:pt x="1760504" y="0"/>
                </a:lnTo>
                <a:cubicBezTo>
                  <a:pt x="1822566" y="0"/>
                  <a:pt x="1872877" y="50311"/>
                  <a:pt x="1872877" y="112373"/>
                </a:cubicBezTo>
                <a:cubicBezTo>
                  <a:pt x="1872877" y="412033"/>
                  <a:pt x="1872876" y="711693"/>
                  <a:pt x="1872876" y="1011353"/>
                </a:cubicBezTo>
                <a:cubicBezTo>
                  <a:pt x="1872876" y="1073415"/>
                  <a:pt x="1822565" y="1123726"/>
                  <a:pt x="1760503" y="1123726"/>
                </a:cubicBezTo>
                <a:lnTo>
                  <a:pt x="112373" y="1123725"/>
                </a:lnTo>
                <a:cubicBezTo>
                  <a:pt x="50311" y="1123725"/>
                  <a:pt x="0" y="1073414"/>
                  <a:pt x="0" y="1011352"/>
                </a:cubicBezTo>
                <a:lnTo>
                  <a:pt x="0" y="112373"/>
                </a:lnTo>
                <a:close/>
              </a:path>
            </a:pathLst>
          </a:custGeom>
          <a:solidFill>
            <a:schemeClr val="tx2">
              <a:lumMod val="60000"/>
              <a:lumOff val="4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93240" tIns="93240" rIns="93240" bIns="93240" spcCol="1270" anchor="ctr"/>
          <a:lstStyle/>
          <a:p>
            <a:pPr algn="ctr" defTabSz="799887">
              <a:lnSpc>
                <a:spcPct val="90000"/>
              </a:lnSpc>
              <a:spcAft>
                <a:spcPct val="35000"/>
              </a:spcAft>
              <a:defRPr/>
            </a:pPr>
            <a:r>
              <a:rPr lang="zh-CN" altLang="en-US" b="1" dirty="0">
                <a:latin typeface="微软雅黑" pitchFamily="34" charset="-122"/>
                <a:ea typeface="微软雅黑" pitchFamily="34" charset="-122"/>
              </a:rPr>
              <a:t>答疑</a:t>
            </a:r>
            <a:r>
              <a:rPr lang="zh-CN" altLang="en-US" b="1" dirty="0" smtClean="0">
                <a:latin typeface="微软雅黑" pitchFamily="34" charset="-122"/>
                <a:ea typeface="微软雅黑" pitchFamily="34" charset="-122"/>
              </a:rPr>
              <a:t>场景</a:t>
            </a:r>
            <a:endParaRPr lang="zh-CN" altLang="en-US" b="1" dirty="0">
              <a:latin typeface="微软雅黑" pitchFamily="34" charset="-122"/>
              <a:ea typeface="微软雅黑" pitchFamily="34" charset="-122"/>
            </a:endParaRPr>
          </a:p>
        </p:txBody>
      </p:sp>
      <p:sp>
        <p:nvSpPr>
          <p:cNvPr id="7" name="矩形 6"/>
          <p:cNvSpPr/>
          <p:nvPr/>
        </p:nvSpPr>
        <p:spPr>
          <a:xfrm>
            <a:off x="1619672" y="404664"/>
            <a:ext cx="7236296" cy="3477875"/>
          </a:xfrm>
          <a:prstGeom prst="rect">
            <a:avLst/>
          </a:prstGeom>
        </p:spPr>
        <p:txBody>
          <a:bodyPr wrap="square">
            <a:spAutoFit/>
          </a:bodyPr>
          <a:lstStyle/>
          <a:p>
            <a:pPr>
              <a:spcBef>
                <a:spcPts val="600"/>
              </a:spcBef>
              <a:spcAft>
                <a:spcPts val="600"/>
              </a:spcAft>
            </a:pPr>
            <a:r>
              <a:rPr lang="zh-CN" altLang="en-US" dirty="0" smtClean="0">
                <a:solidFill>
                  <a:srgbClr val="000000"/>
                </a:solidFill>
                <a:latin typeface="微软雅黑" panose="020B0503020204020204" pitchFamily="34" charset="-122"/>
                <a:ea typeface="微软雅黑" panose="020B0503020204020204" pitchFamily="34" charset="-122"/>
              </a:rPr>
              <a:t>一、把</a:t>
            </a:r>
            <a:r>
              <a:rPr lang="en-US" altLang="zh-CN" dirty="0" smtClean="0">
                <a:solidFill>
                  <a:srgbClr val="000000"/>
                </a:solidFill>
                <a:latin typeface="微软雅黑" panose="020B0503020204020204" pitchFamily="34" charset="-122"/>
                <a:ea typeface="微软雅黑" panose="020B0503020204020204" pitchFamily="34" charset="-122"/>
              </a:rPr>
              <a:t>1*2*3*4*5</a:t>
            </a:r>
            <a:r>
              <a:rPr lang="zh-CN" altLang="en-US" dirty="0" smtClean="0">
                <a:solidFill>
                  <a:srgbClr val="000000"/>
                </a:solidFill>
                <a:latin typeface="微软雅黑" panose="020B0503020204020204" pitchFamily="34" charset="-122"/>
                <a:ea typeface="微软雅黑" panose="020B0503020204020204" pitchFamily="34" charset="-122"/>
              </a:rPr>
              <a:t>里的*号</a:t>
            </a:r>
            <a:r>
              <a:rPr lang="zh-CN" altLang="en-US" dirty="0">
                <a:solidFill>
                  <a:srgbClr val="000000"/>
                </a:solidFill>
                <a:latin typeface="微软雅黑" panose="020B0503020204020204" pitchFamily="34" charset="-122"/>
                <a:ea typeface="微软雅黑" panose="020B0503020204020204" pitchFamily="34" charset="-122"/>
              </a:rPr>
              <a:t>改为运算符号，并添上适当的括号，使运算结果</a:t>
            </a:r>
            <a:r>
              <a:rPr lang="zh-CN" altLang="en-US" dirty="0" smtClean="0">
                <a:solidFill>
                  <a:srgbClr val="000000"/>
                </a:solidFill>
                <a:latin typeface="微软雅黑" panose="020B0503020204020204" pitchFamily="34" charset="-122"/>
                <a:ea typeface="微软雅黑" panose="020B0503020204020204" pitchFamily="34" charset="-122"/>
              </a:rPr>
              <a:t>等于</a:t>
            </a:r>
            <a:r>
              <a:rPr lang="en-US" altLang="zh-CN" dirty="0" smtClean="0">
                <a:solidFill>
                  <a:srgbClr val="000000"/>
                </a:solidFill>
                <a:latin typeface="微软雅黑" panose="020B0503020204020204" pitchFamily="34" charset="-122"/>
                <a:ea typeface="微软雅黑" panose="020B0503020204020204" pitchFamily="34" charset="-122"/>
              </a:rPr>
              <a:t>100</a:t>
            </a:r>
            <a:r>
              <a:rPr lang="zh-CN" altLang="en-US" dirty="0" smtClean="0">
                <a:solidFill>
                  <a:srgbClr val="000000"/>
                </a:solidFill>
                <a:latin typeface="微软雅黑" panose="020B0503020204020204" pitchFamily="34" charset="-122"/>
                <a:ea typeface="微软雅黑" panose="020B0503020204020204" pitchFamily="34" charset="-122"/>
              </a:rPr>
              <a:t>，这道题如何解答？</a:t>
            </a:r>
            <a:endParaRPr lang="zh-CN" altLang="en-US" dirty="0">
              <a:solidFill>
                <a:srgbClr val="000000"/>
              </a:solidFill>
              <a:latin typeface="微软雅黑" panose="020B0503020204020204" pitchFamily="34" charset="-122"/>
              <a:ea typeface="微软雅黑" panose="020B0503020204020204" pitchFamily="34" charset="-122"/>
            </a:endParaRPr>
          </a:p>
          <a:p>
            <a:pPr>
              <a:spcBef>
                <a:spcPts val="600"/>
              </a:spcBef>
              <a:spcAft>
                <a:spcPts val="600"/>
              </a:spcAft>
            </a:pPr>
            <a:r>
              <a:rPr lang="zh-CN" altLang="en-US" dirty="0" smtClean="0">
                <a:solidFill>
                  <a:srgbClr val="000000"/>
                </a:solidFill>
                <a:latin typeface="微软雅黑" panose="020B0503020204020204" pitchFamily="34" charset="-122"/>
                <a:ea typeface="微软雅黑" panose="020B0503020204020204" pitchFamily="34" charset="-122"/>
              </a:rPr>
              <a:t>二、在</a:t>
            </a:r>
            <a:r>
              <a:rPr lang="en-US" altLang="zh-CN" dirty="0" smtClean="0">
                <a:solidFill>
                  <a:srgbClr val="000000"/>
                </a:solidFill>
                <a:latin typeface="微软雅黑" panose="020B0503020204020204" pitchFamily="34" charset="-122"/>
                <a:ea typeface="微软雅黑" panose="020B0503020204020204" pitchFamily="34" charset="-122"/>
              </a:rPr>
              <a:t>15</a:t>
            </a:r>
            <a:r>
              <a:rPr lang="zh-CN" altLang="en-US" dirty="0" smtClean="0">
                <a:solidFill>
                  <a:srgbClr val="000000"/>
                </a:solidFill>
                <a:latin typeface="微软雅黑" panose="020B0503020204020204" pitchFamily="34" charset="-122"/>
                <a:ea typeface="微软雅黑" panose="020B0503020204020204" pitchFamily="34" charset="-122"/>
              </a:rPr>
              <a:t>个</a:t>
            </a:r>
            <a:r>
              <a:rPr lang="en-US" altLang="zh-CN" dirty="0" smtClean="0">
                <a:solidFill>
                  <a:srgbClr val="000000"/>
                </a:solidFill>
                <a:latin typeface="微软雅黑" panose="020B0503020204020204" pitchFamily="34" charset="-122"/>
                <a:ea typeface="微软雅黑" panose="020B0503020204020204" pitchFamily="34" charset="-122"/>
              </a:rPr>
              <a:t>9</a:t>
            </a:r>
            <a:r>
              <a:rPr lang="zh-CN" altLang="en-US" dirty="0" smtClean="0">
                <a:solidFill>
                  <a:srgbClr val="000000"/>
                </a:solidFill>
                <a:latin typeface="微软雅黑" panose="020B0503020204020204" pitchFamily="34" charset="-122"/>
                <a:ea typeface="微软雅黑" panose="020B0503020204020204" pitchFamily="34" charset="-122"/>
              </a:rPr>
              <a:t>之间</a:t>
            </a:r>
            <a:r>
              <a:rPr lang="zh-CN" altLang="en-US" dirty="0">
                <a:solidFill>
                  <a:srgbClr val="000000"/>
                </a:solidFill>
                <a:latin typeface="微软雅黑" panose="020B0503020204020204" pitchFamily="34" charset="-122"/>
                <a:ea typeface="微软雅黑" panose="020B0503020204020204" pitchFamily="34" charset="-122"/>
              </a:rPr>
              <a:t>合适的地方添上运算符号，使下列等式成立。（试写几种</a:t>
            </a:r>
            <a:r>
              <a:rPr lang="zh-CN" altLang="en-US" dirty="0" smtClean="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a:p>
            <a:pPr>
              <a:spcBef>
                <a:spcPts val="600"/>
              </a:spcBef>
              <a:spcAft>
                <a:spcPts val="600"/>
              </a:spcAft>
            </a:pPr>
            <a:r>
              <a:rPr lang="en-US" altLang="zh-CN" dirty="0">
                <a:solidFill>
                  <a:srgbClr val="000000"/>
                </a:solidFill>
                <a:latin typeface="微软雅黑" panose="020B0503020204020204" pitchFamily="34" charset="-122"/>
                <a:ea typeface="微软雅黑" panose="020B0503020204020204" pitchFamily="34" charset="-122"/>
              </a:rPr>
              <a:t>9  9  9  9  9  9  9  9  9  9  9  9  9  9  9  9=2000    </a:t>
            </a:r>
          </a:p>
          <a:p>
            <a:pPr>
              <a:spcBef>
                <a:spcPts val="600"/>
              </a:spcBef>
              <a:spcAft>
                <a:spcPts val="600"/>
              </a:spcAft>
            </a:pPr>
            <a:r>
              <a:rPr lang="zh-CN" altLang="en-US" dirty="0" smtClean="0">
                <a:solidFill>
                  <a:srgbClr val="000000"/>
                </a:solidFill>
                <a:latin typeface="微软雅黑" panose="020B0503020204020204" pitchFamily="34" charset="-122"/>
                <a:ea typeface="微软雅黑" panose="020B0503020204020204" pitchFamily="34" charset="-122"/>
              </a:rPr>
              <a:t>三、将</a:t>
            </a:r>
            <a:r>
              <a:rPr lang="en-US" altLang="zh-CN" dirty="0" smtClean="0">
                <a:solidFill>
                  <a:srgbClr val="000000"/>
                </a:solidFill>
                <a:latin typeface="微软雅黑" panose="020B0503020204020204" pitchFamily="34" charset="-122"/>
                <a:ea typeface="微软雅黑" panose="020B0503020204020204" pitchFamily="34" charset="-122"/>
              </a:rPr>
              <a:t>1</a:t>
            </a:r>
            <a:r>
              <a:rPr lang="zh-CN" altLang="en-US" dirty="0" smtClean="0">
                <a:solidFill>
                  <a:srgbClr val="000000"/>
                </a:solidFill>
                <a:latin typeface="微软雅黑" panose="020B0503020204020204" pitchFamily="34" charset="-122"/>
                <a:ea typeface="微软雅黑" panose="020B0503020204020204" pitchFamily="34" charset="-122"/>
              </a:rPr>
              <a:t>一</a:t>
            </a:r>
            <a:r>
              <a:rPr lang="en-US" altLang="zh-CN" dirty="0" smtClean="0">
                <a:solidFill>
                  <a:srgbClr val="000000"/>
                </a:solidFill>
                <a:latin typeface="微软雅黑" panose="020B0503020204020204" pitchFamily="34" charset="-122"/>
                <a:ea typeface="微软雅黑" panose="020B0503020204020204" pitchFamily="34" charset="-122"/>
              </a:rPr>
              <a:t>2000</a:t>
            </a:r>
            <a:r>
              <a:rPr lang="zh-CN" altLang="en-US" dirty="0" smtClean="0">
                <a:solidFill>
                  <a:srgbClr val="000000"/>
                </a:solidFill>
                <a:latin typeface="微软雅黑" panose="020B0503020204020204" pitchFamily="34" charset="-122"/>
                <a:ea typeface="微软雅黑" panose="020B0503020204020204" pitchFamily="34" charset="-122"/>
              </a:rPr>
              <a:t>这</a:t>
            </a:r>
            <a:r>
              <a:rPr lang="zh-CN" altLang="en-US" dirty="0">
                <a:solidFill>
                  <a:srgbClr val="000000"/>
                </a:solidFill>
                <a:latin typeface="微软雅黑" panose="020B0503020204020204" pitchFamily="34" charset="-122"/>
                <a:ea typeface="微软雅黑" panose="020B0503020204020204" pitchFamily="34" charset="-122"/>
              </a:rPr>
              <a:t>两千个自然数用加号或减号连接起来组成算式</a:t>
            </a:r>
            <a:r>
              <a:rPr lang="zh-CN" altLang="en-US" dirty="0" smtClean="0">
                <a:solidFill>
                  <a:srgbClr val="000000"/>
                </a:solidFill>
                <a:latin typeface="微软雅黑" panose="020B0503020204020204" pitchFamily="34" charset="-122"/>
                <a:ea typeface="微软雅黑" panose="020B0503020204020204" pitchFamily="34" charset="-122"/>
              </a:rPr>
              <a:t>，这个</a:t>
            </a:r>
            <a:r>
              <a:rPr lang="zh-CN" altLang="en-US" dirty="0">
                <a:solidFill>
                  <a:srgbClr val="000000"/>
                </a:solidFill>
                <a:latin typeface="微软雅黑" panose="020B0503020204020204" pitchFamily="34" charset="-122"/>
                <a:ea typeface="微软雅黑" panose="020B0503020204020204" pitchFamily="34" charset="-122"/>
              </a:rPr>
              <a:t>算式的结果</a:t>
            </a:r>
            <a:r>
              <a:rPr lang="zh-CN" altLang="en-US" dirty="0" smtClean="0">
                <a:solidFill>
                  <a:srgbClr val="000000"/>
                </a:solidFill>
                <a:latin typeface="微软雅黑" panose="020B0503020204020204" pitchFamily="34" charset="-122"/>
                <a:ea typeface="微软雅黑" panose="020B0503020204020204" pitchFamily="34" charset="-122"/>
              </a:rPr>
              <a:t>最小可能</a:t>
            </a:r>
            <a:r>
              <a:rPr lang="zh-CN" altLang="en-US" dirty="0">
                <a:solidFill>
                  <a:srgbClr val="000000"/>
                </a:solidFill>
                <a:latin typeface="微软雅黑" panose="020B0503020204020204" pitchFamily="34" charset="-122"/>
                <a:ea typeface="微软雅黑" panose="020B0503020204020204" pitchFamily="34" charset="-122"/>
              </a:rPr>
              <a:t>是多少</a:t>
            </a:r>
            <a:r>
              <a:rPr lang="zh-CN" altLang="en-US" dirty="0" smtClean="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p>
          <a:p>
            <a:pPr>
              <a:spcBef>
                <a:spcPts val="600"/>
              </a:spcBef>
              <a:spcAft>
                <a:spcPts val="600"/>
              </a:spcAft>
            </a:pPr>
            <a:r>
              <a:rPr lang="zh-CN" altLang="en-US" dirty="0" smtClean="0">
                <a:solidFill>
                  <a:srgbClr val="000000"/>
                </a:solidFill>
                <a:latin typeface="微软雅黑" panose="020B0503020204020204" pitchFamily="34" charset="-122"/>
                <a:ea typeface="微软雅黑" panose="020B0503020204020204" pitchFamily="34" charset="-122"/>
              </a:rPr>
              <a:t>四、</a:t>
            </a:r>
            <a:r>
              <a:rPr lang="zh-CN" altLang="en-US" dirty="0">
                <a:solidFill>
                  <a:srgbClr val="000000"/>
                </a:solidFill>
                <a:latin typeface="微软雅黑" panose="020B0503020204020204" pitchFamily="34" charset="-122"/>
                <a:ea typeface="微软雅黑" panose="020B0503020204020204" pitchFamily="34" charset="-122"/>
              </a:rPr>
              <a:t>如果一个整数</a:t>
            </a:r>
            <a:r>
              <a:rPr lang="zh-CN" altLang="en-US" dirty="0" smtClean="0">
                <a:solidFill>
                  <a:srgbClr val="000000"/>
                </a:solidFill>
                <a:latin typeface="微软雅黑" panose="020B0503020204020204" pitchFamily="34" charset="-122"/>
                <a:ea typeface="微软雅黑" panose="020B0503020204020204" pitchFamily="34" charset="-122"/>
              </a:rPr>
              <a:t>与</a:t>
            </a:r>
            <a:r>
              <a:rPr lang="en-US" altLang="zh-CN" dirty="0" smtClean="0">
                <a:solidFill>
                  <a:srgbClr val="000000"/>
                </a:solidFill>
                <a:latin typeface="微软雅黑" panose="020B0503020204020204" pitchFamily="34" charset="-122"/>
                <a:ea typeface="微软雅黑" panose="020B0503020204020204" pitchFamily="34" charset="-122"/>
              </a:rPr>
              <a:t>1</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2</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3</a:t>
            </a:r>
            <a:r>
              <a:rPr lang="zh-CN" altLang="en-US" dirty="0" smtClean="0">
                <a:solidFill>
                  <a:srgbClr val="000000"/>
                </a:solidFill>
                <a:latin typeface="微软雅黑" panose="020B0503020204020204" pitchFamily="34" charset="-122"/>
                <a:ea typeface="微软雅黑" panose="020B0503020204020204" pitchFamily="34" charset="-122"/>
              </a:rPr>
              <a:t>这</a:t>
            </a:r>
            <a:r>
              <a:rPr lang="zh-CN" altLang="en-US" dirty="0">
                <a:solidFill>
                  <a:srgbClr val="000000"/>
                </a:solidFill>
                <a:latin typeface="微软雅黑" panose="020B0503020204020204" pitchFamily="34" charset="-122"/>
                <a:ea typeface="微软雅黑" panose="020B0503020204020204" pitchFamily="34" charset="-122"/>
              </a:rPr>
              <a:t>三个数通过加、减、乘、除运算（可以添加括号）</a:t>
            </a:r>
            <a:r>
              <a:rPr lang="zh-CN" altLang="en-US" dirty="0" smtClean="0">
                <a:solidFill>
                  <a:srgbClr val="000000"/>
                </a:solidFill>
                <a:latin typeface="微软雅黑" panose="020B0503020204020204" pitchFamily="34" charset="-122"/>
                <a:ea typeface="微软雅黑" panose="020B0503020204020204" pitchFamily="34" charset="-122"/>
              </a:rPr>
              <a:t>组成算式</a:t>
            </a:r>
            <a:r>
              <a:rPr lang="zh-CN" altLang="en-US" dirty="0">
                <a:solidFill>
                  <a:srgbClr val="000000"/>
                </a:solidFill>
                <a:latin typeface="微软雅黑" panose="020B0503020204020204" pitchFamily="34" charset="-122"/>
                <a:ea typeface="微软雅黑" panose="020B0503020204020204" pitchFamily="34" charset="-122"/>
              </a:rPr>
              <a:t>，结果</a:t>
            </a:r>
            <a:r>
              <a:rPr lang="zh-CN" altLang="en-US" dirty="0" smtClean="0">
                <a:solidFill>
                  <a:srgbClr val="000000"/>
                </a:solidFill>
                <a:latin typeface="微软雅黑" panose="020B0503020204020204" pitchFamily="34" charset="-122"/>
                <a:ea typeface="微软雅黑" panose="020B0503020204020204" pitchFamily="34" charset="-122"/>
              </a:rPr>
              <a:t>等于</a:t>
            </a:r>
            <a:r>
              <a:rPr lang="en-US" altLang="zh-CN" dirty="0" smtClean="0">
                <a:solidFill>
                  <a:srgbClr val="000000"/>
                </a:solidFill>
                <a:latin typeface="微软雅黑" panose="020B0503020204020204" pitchFamily="34" charset="-122"/>
                <a:ea typeface="微软雅黑" panose="020B0503020204020204" pitchFamily="34" charset="-122"/>
              </a:rPr>
              <a:t>24</a:t>
            </a:r>
            <a:r>
              <a:rPr lang="zh-CN" altLang="en-US" dirty="0" smtClean="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那么这个整数称为可用的数，那么，</a:t>
            </a:r>
            <a:r>
              <a:rPr lang="zh-CN" altLang="en-US" dirty="0" smtClean="0">
                <a:solidFill>
                  <a:srgbClr val="000000"/>
                </a:solidFill>
                <a:latin typeface="微软雅黑" panose="020B0503020204020204" pitchFamily="34" charset="-122"/>
                <a:ea typeface="微软雅黑" panose="020B0503020204020204" pitchFamily="34" charset="-122"/>
              </a:rPr>
              <a:t>在</a:t>
            </a:r>
            <a:r>
              <a:rPr lang="en-US" altLang="zh-CN" dirty="0" smtClean="0">
                <a:solidFill>
                  <a:srgbClr val="000000"/>
                </a:solidFill>
                <a:latin typeface="微软雅黑" panose="020B0503020204020204" pitchFamily="34" charset="-122"/>
                <a:ea typeface="微软雅黑" panose="020B0503020204020204" pitchFamily="34" charset="-122"/>
              </a:rPr>
              <a:t>4</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5</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6</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7</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8</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9</a:t>
            </a:r>
            <a:r>
              <a:rPr lang="zh-CN" altLang="en-US" dirty="0" smtClean="0">
                <a:solidFill>
                  <a:srgbClr val="000000"/>
                </a:solidFill>
                <a:latin typeface="微软雅黑" panose="020B0503020204020204" pitchFamily="34" charset="-122"/>
                <a:ea typeface="微软雅黑" panose="020B0503020204020204" pitchFamily="34" charset="-122"/>
              </a:rPr>
              <a:t>、</a:t>
            </a:r>
            <a:r>
              <a:rPr lang="en-US" altLang="zh-CN" dirty="0" smtClean="0">
                <a:solidFill>
                  <a:srgbClr val="000000"/>
                </a:solidFill>
                <a:latin typeface="微软雅黑" panose="020B0503020204020204" pitchFamily="34" charset="-122"/>
                <a:ea typeface="微软雅黑" panose="020B0503020204020204" pitchFamily="34" charset="-122"/>
              </a:rPr>
              <a:t>10</a:t>
            </a:r>
            <a:r>
              <a:rPr lang="zh-CN" altLang="en-US" dirty="0" smtClean="0">
                <a:solidFill>
                  <a:srgbClr val="000000"/>
                </a:solidFill>
                <a:latin typeface="微软雅黑" panose="020B0503020204020204" pitchFamily="34" charset="-122"/>
                <a:ea typeface="微软雅黑" panose="020B0503020204020204" pitchFamily="34" charset="-122"/>
              </a:rPr>
              <a:t>这几个数中，可用的数有多少个？</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619672" y="5085184"/>
            <a:ext cx="6438900" cy="1371600"/>
          </a:xfrm>
          <a:prstGeom prst="rect">
            <a:avLst/>
          </a:prstGeom>
        </p:spPr>
      </p:pic>
      <p:pic>
        <p:nvPicPr>
          <p:cNvPr id="11" name="图片 10"/>
          <p:cNvPicPr>
            <a:picLocks noChangeAspect="1"/>
          </p:cNvPicPr>
          <p:nvPr/>
        </p:nvPicPr>
        <p:blipFill>
          <a:blip r:embed="rId3"/>
          <a:stretch>
            <a:fillRect/>
          </a:stretch>
        </p:blipFill>
        <p:spPr>
          <a:xfrm>
            <a:off x="1552038" y="4365104"/>
            <a:ext cx="4100082" cy="571500"/>
          </a:xfrm>
          <a:prstGeom prst="rect">
            <a:avLst/>
          </a:prstGeom>
        </p:spPr>
      </p:pic>
      <p:sp>
        <p:nvSpPr>
          <p:cNvPr id="6" name="椭圆形标注 5"/>
          <p:cNvSpPr/>
          <p:nvPr/>
        </p:nvSpPr>
        <p:spPr>
          <a:xfrm>
            <a:off x="5834748" y="3786758"/>
            <a:ext cx="2880320" cy="864096"/>
          </a:xfrm>
          <a:prstGeom prst="wedgeEllipseCallout">
            <a:avLst>
              <a:gd name="adj1" fmla="val 15344"/>
              <a:gd name="adj2" fmla="val 79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精彩回答、相关问题、参考资料、与该试题相关的核心知识点</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55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xNXPZlz8K5BLd6g7IM2v6I"/>
</p:tagLst>
</file>

<file path=ppt/tags/tag10.xml><?xml version="1.0" encoding="utf-8"?>
<p:tagLst xmlns:a="http://schemas.openxmlformats.org/drawingml/2006/main" xmlns:r="http://schemas.openxmlformats.org/officeDocument/2006/relationships" xmlns:p="http://schemas.openxmlformats.org/presentationml/2006/main">
  <p:tag name="DVSHAPEID" val="PMaY8zZEfOZHcZ7c4qkAXm"/>
</p:tagLst>
</file>

<file path=ppt/tags/tag11.xml><?xml version="1.0" encoding="utf-8"?>
<p:tagLst xmlns:a="http://schemas.openxmlformats.org/drawingml/2006/main" xmlns:r="http://schemas.openxmlformats.org/officeDocument/2006/relationships" xmlns:p="http://schemas.openxmlformats.org/presentationml/2006/main">
  <p:tag name="DVSHAPEID" val="ZJIjfvkdrBafSpFU0UmLar"/>
</p:tagLst>
</file>

<file path=ppt/tags/tag12.xml><?xml version="1.0" encoding="utf-8"?>
<p:tagLst xmlns:a="http://schemas.openxmlformats.org/drawingml/2006/main" xmlns:r="http://schemas.openxmlformats.org/officeDocument/2006/relationships" xmlns:p="http://schemas.openxmlformats.org/presentationml/2006/main">
  <p:tag name="DVSHAPEID" val="V89DRVnQwrSsNqfPjuj1mo"/>
</p:tagLst>
</file>

<file path=ppt/tags/tag13.xml><?xml version="1.0" encoding="utf-8"?>
<p:tagLst xmlns:a="http://schemas.openxmlformats.org/drawingml/2006/main" xmlns:r="http://schemas.openxmlformats.org/officeDocument/2006/relationships" xmlns:p="http://schemas.openxmlformats.org/presentationml/2006/main">
  <p:tag name="DVSHAPEID" val="wX7Hw9ppdccyOA9CDpQB5I"/>
</p:tagLst>
</file>

<file path=ppt/tags/tag14.xml><?xml version="1.0" encoding="utf-8"?>
<p:tagLst xmlns:a="http://schemas.openxmlformats.org/drawingml/2006/main" xmlns:r="http://schemas.openxmlformats.org/officeDocument/2006/relationships" xmlns:p="http://schemas.openxmlformats.org/presentationml/2006/main">
  <p:tag name="DVSHAPEID" val="mpCfFbBRr84xCbv9odq6eG"/>
</p:tagLst>
</file>

<file path=ppt/tags/tag15.xml><?xml version="1.0" encoding="utf-8"?>
<p:tagLst xmlns:a="http://schemas.openxmlformats.org/drawingml/2006/main" xmlns:r="http://schemas.openxmlformats.org/officeDocument/2006/relationships" xmlns:p="http://schemas.openxmlformats.org/presentationml/2006/main">
  <p:tag name="DVSHAPEID" val="gfCFFGQUbLiNAH5hueOlK3"/>
</p:tagLst>
</file>

<file path=ppt/tags/tag16.xml><?xml version="1.0" encoding="utf-8"?>
<p:tagLst xmlns:a="http://schemas.openxmlformats.org/drawingml/2006/main" xmlns:r="http://schemas.openxmlformats.org/officeDocument/2006/relationships" xmlns:p="http://schemas.openxmlformats.org/presentationml/2006/main">
  <p:tag name="DVSHAPEID" val="thXX7u1CaZuG9mCZvU1xXj"/>
</p:tagLst>
</file>

<file path=ppt/tags/tag17.xml><?xml version="1.0" encoding="utf-8"?>
<p:tagLst xmlns:a="http://schemas.openxmlformats.org/drawingml/2006/main" xmlns:r="http://schemas.openxmlformats.org/officeDocument/2006/relationships" xmlns:p="http://schemas.openxmlformats.org/presentationml/2006/main">
  <p:tag name="DVSHAPEID" val="eOAO46JchSVcMlHHzmTyAj"/>
</p:tagLst>
</file>

<file path=ppt/tags/tag18.xml><?xml version="1.0" encoding="utf-8"?>
<p:tagLst xmlns:a="http://schemas.openxmlformats.org/drawingml/2006/main" xmlns:r="http://schemas.openxmlformats.org/officeDocument/2006/relationships" xmlns:p="http://schemas.openxmlformats.org/presentationml/2006/main">
  <p:tag name="DVSHAPEID" val="jUyIFuIUkd6929mjpUTYHC"/>
</p:tagLst>
</file>

<file path=ppt/tags/tag19.xml><?xml version="1.0" encoding="utf-8"?>
<p:tagLst xmlns:a="http://schemas.openxmlformats.org/drawingml/2006/main" xmlns:r="http://schemas.openxmlformats.org/officeDocument/2006/relationships" xmlns:p="http://schemas.openxmlformats.org/presentationml/2006/main">
  <p:tag name="DVSHAPEID" val="KWAhhOkFEpJVvGfmretnyI"/>
</p:tagLst>
</file>

<file path=ppt/tags/tag2.xml><?xml version="1.0" encoding="utf-8"?>
<p:tagLst xmlns:a="http://schemas.openxmlformats.org/drawingml/2006/main" xmlns:r="http://schemas.openxmlformats.org/officeDocument/2006/relationships" xmlns:p="http://schemas.openxmlformats.org/presentationml/2006/main">
  <p:tag name="DVSHAPEID" val="SQhqG4jSEFjaQLUEdVeNUY"/>
</p:tagLst>
</file>

<file path=ppt/tags/tag20.xml><?xml version="1.0" encoding="utf-8"?>
<p:tagLst xmlns:a="http://schemas.openxmlformats.org/drawingml/2006/main" xmlns:r="http://schemas.openxmlformats.org/officeDocument/2006/relationships" xmlns:p="http://schemas.openxmlformats.org/presentationml/2006/main">
  <p:tag name="DVSHAPEID" val="6CiykgWYEBBH9B7ncUzFzH"/>
</p:tagLst>
</file>

<file path=ppt/tags/tag21.xml><?xml version="1.0" encoding="utf-8"?>
<p:tagLst xmlns:a="http://schemas.openxmlformats.org/drawingml/2006/main" xmlns:r="http://schemas.openxmlformats.org/officeDocument/2006/relationships" xmlns:p="http://schemas.openxmlformats.org/presentationml/2006/main">
  <p:tag name="DVSHAPEID" val="q7DG33sFvj42QYYJt4IFK8"/>
</p:tagLst>
</file>

<file path=ppt/tags/tag22.xml><?xml version="1.0" encoding="utf-8"?>
<p:tagLst xmlns:a="http://schemas.openxmlformats.org/drawingml/2006/main" xmlns:r="http://schemas.openxmlformats.org/officeDocument/2006/relationships" xmlns:p="http://schemas.openxmlformats.org/presentationml/2006/main">
  <p:tag name="DVSHAPEID" val="jOwDe31zOS9pbbUEdTvZ6h"/>
</p:tagLst>
</file>

<file path=ppt/tags/tag23.xml><?xml version="1.0" encoding="utf-8"?>
<p:tagLst xmlns:a="http://schemas.openxmlformats.org/drawingml/2006/main" xmlns:r="http://schemas.openxmlformats.org/officeDocument/2006/relationships" xmlns:p="http://schemas.openxmlformats.org/presentationml/2006/main">
  <p:tag name="DVSECTIONID" val="wAk8ZYcxuEHXyeb3aCAjOH"/>
</p:tagLst>
</file>

<file path=ppt/tags/tag24.xml><?xml version="1.0" encoding="utf-8"?>
<p:tagLst xmlns:a="http://schemas.openxmlformats.org/drawingml/2006/main" xmlns:r="http://schemas.openxmlformats.org/officeDocument/2006/relationships" xmlns:p="http://schemas.openxmlformats.org/presentationml/2006/main">
  <p:tag name="DVSHAPEID" val="sTn4uN46laMrekmCEBD7Kb"/>
</p:tagLst>
</file>

<file path=ppt/tags/tag25.xml><?xml version="1.0" encoding="utf-8"?>
<p:tagLst xmlns:a="http://schemas.openxmlformats.org/drawingml/2006/main" xmlns:r="http://schemas.openxmlformats.org/officeDocument/2006/relationships" xmlns:p="http://schemas.openxmlformats.org/presentationml/2006/main">
  <p:tag name="DVSHAPEID" val="gMEKxJL5NcfDYTqKk4K2qR"/>
</p:tagLst>
</file>

<file path=ppt/tags/tag26.xml><?xml version="1.0" encoding="utf-8"?>
<p:tagLst xmlns:a="http://schemas.openxmlformats.org/drawingml/2006/main" xmlns:r="http://schemas.openxmlformats.org/officeDocument/2006/relationships" xmlns:p="http://schemas.openxmlformats.org/presentationml/2006/main">
  <p:tag name="DVSHAPEID" val="fJaxI1TxGOugDApJfllfnz"/>
</p:tagLst>
</file>

<file path=ppt/tags/tag27.xml><?xml version="1.0" encoding="utf-8"?>
<p:tagLst xmlns:a="http://schemas.openxmlformats.org/drawingml/2006/main" xmlns:r="http://schemas.openxmlformats.org/officeDocument/2006/relationships" xmlns:p="http://schemas.openxmlformats.org/presentationml/2006/main">
  <p:tag name="DVSHAPEID" val="cBltcUgznILpxVA00Jbfwr"/>
</p:tagLst>
</file>

<file path=ppt/tags/tag28.xml><?xml version="1.0" encoding="utf-8"?>
<p:tagLst xmlns:a="http://schemas.openxmlformats.org/drawingml/2006/main" xmlns:r="http://schemas.openxmlformats.org/officeDocument/2006/relationships" xmlns:p="http://schemas.openxmlformats.org/presentationml/2006/main">
  <p:tag name="DVSHAPEID" val="8HgPkBOoHauFwzbfPZh6qM"/>
</p:tagLst>
</file>

<file path=ppt/tags/tag29.xml><?xml version="1.0" encoding="utf-8"?>
<p:tagLst xmlns:a="http://schemas.openxmlformats.org/drawingml/2006/main" xmlns:r="http://schemas.openxmlformats.org/officeDocument/2006/relationships" xmlns:p="http://schemas.openxmlformats.org/presentationml/2006/main">
  <p:tag name="DVSHAPEID" val="vd3u9flB373LsEdmzFKZ1B"/>
</p:tagLst>
</file>

<file path=ppt/tags/tag3.xml><?xml version="1.0" encoding="utf-8"?>
<p:tagLst xmlns:a="http://schemas.openxmlformats.org/drawingml/2006/main" xmlns:r="http://schemas.openxmlformats.org/officeDocument/2006/relationships" xmlns:p="http://schemas.openxmlformats.org/presentationml/2006/main">
  <p:tag name="DVSHAPEID" val="224OczyiTbqOV6yyEuORrW"/>
</p:tagLst>
</file>

<file path=ppt/tags/tag30.xml><?xml version="1.0" encoding="utf-8"?>
<p:tagLst xmlns:a="http://schemas.openxmlformats.org/drawingml/2006/main" xmlns:r="http://schemas.openxmlformats.org/officeDocument/2006/relationships" xmlns:p="http://schemas.openxmlformats.org/presentationml/2006/main">
  <p:tag name="DVSHAPEID" val="URp1PKUcYp0mc2LQrz356m"/>
</p:tagLst>
</file>

<file path=ppt/tags/tag31.xml><?xml version="1.0" encoding="utf-8"?>
<p:tagLst xmlns:a="http://schemas.openxmlformats.org/drawingml/2006/main" xmlns:r="http://schemas.openxmlformats.org/officeDocument/2006/relationships" xmlns:p="http://schemas.openxmlformats.org/presentationml/2006/main">
  <p:tag name="DVSHAPEID" val="CK6x2sqClqLUic48qAHR8D"/>
</p:tagLst>
</file>

<file path=ppt/tags/tag32.xml><?xml version="1.0" encoding="utf-8"?>
<p:tagLst xmlns:a="http://schemas.openxmlformats.org/drawingml/2006/main" xmlns:r="http://schemas.openxmlformats.org/officeDocument/2006/relationships" xmlns:p="http://schemas.openxmlformats.org/presentationml/2006/main">
  <p:tag name="DVSHAPEID" val="K5rbAJdbVVuyfEUhIrLm3A"/>
</p:tagLst>
</file>

<file path=ppt/tags/tag33.xml><?xml version="1.0" encoding="utf-8"?>
<p:tagLst xmlns:a="http://schemas.openxmlformats.org/drawingml/2006/main" xmlns:r="http://schemas.openxmlformats.org/officeDocument/2006/relationships" xmlns:p="http://schemas.openxmlformats.org/presentationml/2006/main">
  <p:tag name="DVSHAPEID" val="BhJzLi9tnedY005QRGoavP"/>
</p:tagLst>
</file>

<file path=ppt/tags/tag34.xml><?xml version="1.0" encoding="utf-8"?>
<p:tagLst xmlns:a="http://schemas.openxmlformats.org/drawingml/2006/main" xmlns:r="http://schemas.openxmlformats.org/officeDocument/2006/relationships" xmlns:p="http://schemas.openxmlformats.org/presentationml/2006/main">
  <p:tag name="DVSHAPEID" val="qKWqe8Sg5MAauas1XU2syf"/>
</p:tagLst>
</file>

<file path=ppt/tags/tag35.xml><?xml version="1.0" encoding="utf-8"?>
<p:tagLst xmlns:a="http://schemas.openxmlformats.org/drawingml/2006/main" xmlns:r="http://schemas.openxmlformats.org/officeDocument/2006/relationships" xmlns:p="http://schemas.openxmlformats.org/presentationml/2006/main">
  <p:tag name="DVSHAPEID" val="khDTcRz4XT4LRYCk41A79r"/>
</p:tagLst>
</file>

<file path=ppt/tags/tag36.xml><?xml version="1.0" encoding="utf-8"?>
<p:tagLst xmlns:a="http://schemas.openxmlformats.org/drawingml/2006/main" xmlns:r="http://schemas.openxmlformats.org/officeDocument/2006/relationships" xmlns:p="http://schemas.openxmlformats.org/presentationml/2006/main">
  <p:tag name="DVSHAPEID" val="oPwVoQJt72gaqFMkV0G0OG"/>
</p:tagLst>
</file>

<file path=ppt/tags/tag37.xml><?xml version="1.0" encoding="utf-8"?>
<p:tagLst xmlns:a="http://schemas.openxmlformats.org/drawingml/2006/main" xmlns:r="http://schemas.openxmlformats.org/officeDocument/2006/relationships" xmlns:p="http://schemas.openxmlformats.org/presentationml/2006/main">
  <p:tag name="DVSHAPEID" val="5IitoDP1Rr6TTNnhsJltL2"/>
</p:tagLst>
</file>

<file path=ppt/tags/tag38.xml><?xml version="1.0" encoding="utf-8"?>
<p:tagLst xmlns:a="http://schemas.openxmlformats.org/drawingml/2006/main" xmlns:r="http://schemas.openxmlformats.org/officeDocument/2006/relationships" xmlns:p="http://schemas.openxmlformats.org/presentationml/2006/main">
  <p:tag name="DVSHAPEID" val="vHxWxJ5Aq8CHKNCUr5D6aO"/>
</p:tagLst>
</file>

<file path=ppt/tags/tag39.xml><?xml version="1.0" encoding="utf-8"?>
<p:tagLst xmlns:a="http://schemas.openxmlformats.org/drawingml/2006/main" xmlns:r="http://schemas.openxmlformats.org/officeDocument/2006/relationships" xmlns:p="http://schemas.openxmlformats.org/presentationml/2006/main">
  <p:tag name="DVSHAPEID" val="3xMYXExWFkU3dBWr56Vh0Y"/>
</p:tagLst>
</file>

<file path=ppt/tags/tag4.xml><?xml version="1.0" encoding="utf-8"?>
<p:tagLst xmlns:a="http://schemas.openxmlformats.org/drawingml/2006/main" xmlns:r="http://schemas.openxmlformats.org/officeDocument/2006/relationships" xmlns:p="http://schemas.openxmlformats.org/presentationml/2006/main">
  <p:tag name="DVSHAPEID" val="r3gvd3z7gjOTOelRRKkmL8"/>
</p:tagLst>
</file>

<file path=ppt/tags/tag40.xml><?xml version="1.0" encoding="utf-8"?>
<p:tagLst xmlns:a="http://schemas.openxmlformats.org/drawingml/2006/main" xmlns:r="http://schemas.openxmlformats.org/officeDocument/2006/relationships" xmlns:p="http://schemas.openxmlformats.org/presentationml/2006/main">
  <p:tag name="DVSHAPEID" val="gb3zEyigQERGD0ayMq2ush"/>
</p:tagLst>
</file>

<file path=ppt/tags/tag41.xml><?xml version="1.0" encoding="utf-8"?>
<p:tagLst xmlns:a="http://schemas.openxmlformats.org/drawingml/2006/main" xmlns:r="http://schemas.openxmlformats.org/officeDocument/2006/relationships" xmlns:p="http://schemas.openxmlformats.org/presentationml/2006/main">
  <p:tag name="DVSHAPEID" val="NGA1YZ0xbTO5hBVo0ZEpuf"/>
</p:tagLst>
</file>

<file path=ppt/tags/tag42.xml><?xml version="1.0" encoding="utf-8"?>
<p:tagLst xmlns:a="http://schemas.openxmlformats.org/drawingml/2006/main" xmlns:r="http://schemas.openxmlformats.org/officeDocument/2006/relationships" xmlns:p="http://schemas.openxmlformats.org/presentationml/2006/main">
  <p:tag name="DVSHAPEID" val="cwXVhwjufwvYonZCzifitY"/>
</p:tagLst>
</file>

<file path=ppt/tags/tag43.xml><?xml version="1.0" encoding="utf-8"?>
<p:tagLst xmlns:a="http://schemas.openxmlformats.org/drawingml/2006/main" xmlns:r="http://schemas.openxmlformats.org/officeDocument/2006/relationships" xmlns:p="http://schemas.openxmlformats.org/presentationml/2006/main">
  <p:tag name="DVSHAPEID" val="SyJzDoq2Q3Nxu342HtdGEh"/>
</p:tagLst>
</file>

<file path=ppt/tags/tag44.xml><?xml version="1.0" encoding="utf-8"?>
<p:tagLst xmlns:a="http://schemas.openxmlformats.org/drawingml/2006/main" xmlns:r="http://schemas.openxmlformats.org/officeDocument/2006/relationships" xmlns:p="http://schemas.openxmlformats.org/presentationml/2006/main">
  <p:tag name="DVSHAPEID" val="zicxpnql9cLeEpcISV4cGr"/>
</p:tagLst>
</file>

<file path=ppt/tags/tag45.xml><?xml version="1.0" encoding="utf-8"?>
<p:tagLst xmlns:a="http://schemas.openxmlformats.org/drawingml/2006/main" xmlns:r="http://schemas.openxmlformats.org/officeDocument/2006/relationships" xmlns:p="http://schemas.openxmlformats.org/presentationml/2006/main">
  <p:tag name="DVSHAPEID" val="bQSVywBL4NjAYqm6Y2BuUA"/>
</p:tagLst>
</file>

<file path=ppt/tags/tag46.xml><?xml version="1.0" encoding="utf-8"?>
<p:tagLst xmlns:a="http://schemas.openxmlformats.org/drawingml/2006/main" xmlns:r="http://schemas.openxmlformats.org/officeDocument/2006/relationships" xmlns:p="http://schemas.openxmlformats.org/presentationml/2006/main">
  <p:tag name="DVSHAPEID" val="LgpEQZBiCrA77lFtPUJn8Y"/>
</p:tagLst>
</file>

<file path=ppt/tags/tag47.xml><?xml version="1.0" encoding="utf-8"?>
<p:tagLst xmlns:a="http://schemas.openxmlformats.org/drawingml/2006/main" xmlns:r="http://schemas.openxmlformats.org/officeDocument/2006/relationships" xmlns:p="http://schemas.openxmlformats.org/presentationml/2006/main">
  <p:tag name="DVSHAPEID" val="U3rLmMW1AbxA5CvTFCaMbS"/>
</p:tagLst>
</file>

<file path=ppt/tags/tag48.xml><?xml version="1.0" encoding="utf-8"?>
<p:tagLst xmlns:a="http://schemas.openxmlformats.org/drawingml/2006/main" xmlns:r="http://schemas.openxmlformats.org/officeDocument/2006/relationships" xmlns:p="http://schemas.openxmlformats.org/presentationml/2006/main">
  <p:tag name="DVSHAPEID" val="ZQj0rvdHLwsNlmd4COlAQp"/>
</p:tagLst>
</file>

<file path=ppt/tags/tag49.xml><?xml version="1.0" encoding="utf-8"?>
<p:tagLst xmlns:a="http://schemas.openxmlformats.org/drawingml/2006/main" xmlns:r="http://schemas.openxmlformats.org/officeDocument/2006/relationships" xmlns:p="http://schemas.openxmlformats.org/presentationml/2006/main">
  <p:tag name="DVSHAPEID" val="Axg2XWe7clM13AsllrOSq0"/>
</p:tagLst>
</file>

<file path=ppt/tags/tag5.xml><?xml version="1.0" encoding="utf-8"?>
<p:tagLst xmlns:a="http://schemas.openxmlformats.org/drawingml/2006/main" xmlns:r="http://schemas.openxmlformats.org/officeDocument/2006/relationships" xmlns:p="http://schemas.openxmlformats.org/presentationml/2006/main">
  <p:tag name="DVSHAPEID" val="J1QN6EgJY3x5B1yHmvIMU7"/>
</p:tagLst>
</file>

<file path=ppt/tags/tag50.xml><?xml version="1.0" encoding="utf-8"?>
<p:tagLst xmlns:a="http://schemas.openxmlformats.org/drawingml/2006/main" xmlns:r="http://schemas.openxmlformats.org/officeDocument/2006/relationships" xmlns:p="http://schemas.openxmlformats.org/presentationml/2006/main">
  <p:tag name="DVSECTIONID" val="92vqpp3ZyGgzgzmzO2rJ2o"/>
</p:tagLst>
</file>

<file path=ppt/tags/tag51.xml><?xml version="1.0" encoding="utf-8"?>
<p:tagLst xmlns:a="http://schemas.openxmlformats.org/drawingml/2006/main" xmlns:r="http://schemas.openxmlformats.org/officeDocument/2006/relationships" xmlns:p="http://schemas.openxmlformats.org/presentationml/2006/main">
  <p:tag name="DVSHAPEID" val="0jiDChtTMXZzpZLOgD8QUb"/>
</p:tagLst>
</file>

<file path=ppt/tags/tag52.xml><?xml version="1.0" encoding="utf-8"?>
<p:tagLst xmlns:a="http://schemas.openxmlformats.org/drawingml/2006/main" xmlns:r="http://schemas.openxmlformats.org/officeDocument/2006/relationships" xmlns:p="http://schemas.openxmlformats.org/presentationml/2006/main">
  <p:tag name="DVSHAPEID" val="0tjGCWUxpNG0hWR2YHTyO3"/>
</p:tagLst>
</file>

<file path=ppt/tags/tag53.xml><?xml version="1.0" encoding="utf-8"?>
<p:tagLst xmlns:a="http://schemas.openxmlformats.org/drawingml/2006/main" xmlns:r="http://schemas.openxmlformats.org/officeDocument/2006/relationships" xmlns:p="http://schemas.openxmlformats.org/presentationml/2006/main">
  <p:tag name="DVSHAPEID" val="BGmKCJ0QutcOjPjWFwYeyb"/>
</p:tagLst>
</file>

<file path=ppt/tags/tag54.xml><?xml version="1.0" encoding="utf-8"?>
<p:tagLst xmlns:a="http://schemas.openxmlformats.org/drawingml/2006/main" xmlns:r="http://schemas.openxmlformats.org/officeDocument/2006/relationships" xmlns:p="http://schemas.openxmlformats.org/presentationml/2006/main">
  <p:tag name="DVSHAPEID" val="ToIOWeEqXmmWRCjRjbxyic"/>
</p:tagLst>
</file>

<file path=ppt/tags/tag55.xml><?xml version="1.0" encoding="utf-8"?>
<p:tagLst xmlns:a="http://schemas.openxmlformats.org/drawingml/2006/main" xmlns:r="http://schemas.openxmlformats.org/officeDocument/2006/relationships" xmlns:p="http://schemas.openxmlformats.org/presentationml/2006/main">
  <p:tag name="DVSHAPEID" val="OsD1I22mzAvpNY2OMMb3wQ"/>
</p:tagLst>
</file>

<file path=ppt/tags/tag56.xml><?xml version="1.0" encoding="utf-8"?>
<p:tagLst xmlns:a="http://schemas.openxmlformats.org/drawingml/2006/main" xmlns:r="http://schemas.openxmlformats.org/officeDocument/2006/relationships" xmlns:p="http://schemas.openxmlformats.org/presentationml/2006/main">
  <p:tag name="DVSHAPEID" val="rnXGCNcMGZSGAfbVvCoAMM"/>
</p:tagLst>
</file>

<file path=ppt/tags/tag57.xml><?xml version="1.0" encoding="utf-8"?>
<p:tagLst xmlns:a="http://schemas.openxmlformats.org/drawingml/2006/main" xmlns:r="http://schemas.openxmlformats.org/officeDocument/2006/relationships" xmlns:p="http://schemas.openxmlformats.org/presentationml/2006/main">
  <p:tag name="DVSHAPEID" val="rrOlPvpLnfGY0g32pfaNUv"/>
</p:tagLst>
</file>

<file path=ppt/tags/tag58.xml><?xml version="1.0" encoding="utf-8"?>
<p:tagLst xmlns:a="http://schemas.openxmlformats.org/drawingml/2006/main" xmlns:r="http://schemas.openxmlformats.org/officeDocument/2006/relationships" xmlns:p="http://schemas.openxmlformats.org/presentationml/2006/main">
  <p:tag name="DVSHAPEID" val="w7oMCRgyFW3FWvRhXGmVCD"/>
</p:tagLst>
</file>

<file path=ppt/tags/tag59.xml><?xml version="1.0" encoding="utf-8"?>
<p:tagLst xmlns:a="http://schemas.openxmlformats.org/drawingml/2006/main" xmlns:r="http://schemas.openxmlformats.org/officeDocument/2006/relationships" xmlns:p="http://schemas.openxmlformats.org/presentationml/2006/main">
  <p:tag name="DVSHAPEID" val="0BfVRtd8pYRVVHX2TyuOzJ"/>
</p:tagLst>
</file>

<file path=ppt/tags/tag6.xml><?xml version="1.0" encoding="utf-8"?>
<p:tagLst xmlns:a="http://schemas.openxmlformats.org/drawingml/2006/main" xmlns:r="http://schemas.openxmlformats.org/officeDocument/2006/relationships" xmlns:p="http://schemas.openxmlformats.org/presentationml/2006/main">
  <p:tag name="DVSHAPEID" val="01hjcNC3w5bjjeEpWVQwkL"/>
</p:tagLst>
</file>

<file path=ppt/tags/tag60.xml><?xml version="1.0" encoding="utf-8"?>
<p:tagLst xmlns:a="http://schemas.openxmlformats.org/drawingml/2006/main" xmlns:r="http://schemas.openxmlformats.org/officeDocument/2006/relationships" xmlns:p="http://schemas.openxmlformats.org/presentationml/2006/main">
  <p:tag name="DVSHAPEID" val="Ukkxa8huqZST6MxG0Nlww4"/>
</p:tagLst>
</file>

<file path=ppt/tags/tag61.xml><?xml version="1.0" encoding="utf-8"?>
<p:tagLst xmlns:a="http://schemas.openxmlformats.org/drawingml/2006/main" xmlns:r="http://schemas.openxmlformats.org/officeDocument/2006/relationships" xmlns:p="http://schemas.openxmlformats.org/presentationml/2006/main">
  <p:tag name="DVSHAPEID" val="N0AajUMOqO3gGUBji4QUyS"/>
</p:tagLst>
</file>

<file path=ppt/tags/tag62.xml><?xml version="1.0" encoding="utf-8"?>
<p:tagLst xmlns:a="http://schemas.openxmlformats.org/drawingml/2006/main" xmlns:r="http://schemas.openxmlformats.org/officeDocument/2006/relationships" xmlns:p="http://schemas.openxmlformats.org/presentationml/2006/main">
  <p:tag name="DVSHAPEID" val="32BavcyHs3cPwjX0PnHCy3"/>
</p:tagLst>
</file>

<file path=ppt/tags/tag63.xml><?xml version="1.0" encoding="utf-8"?>
<p:tagLst xmlns:a="http://schemas.openxmlformats.org/drawingml/2006/main" xmlns:r="http://schemas.openxmlformats.org/officeDocument/2006/relationships" xmlns:p="http://schemas.openxmlformats.org/presentationml/2006/main">
  <p:tag name="DVSHAPEID" val="PP5D5GugFBwUWyy8pAgIl0"/>
</p:tagLst>
</file>

<file path=ppt/tags/tag64.xml><?xml version="1.0" encoding="utf-8"?>
<p:tagLst xmlns:a="http://schemas.openxmlformats.org/drawingml/2006/main" xmlns:r="http://schemas.openxmlformats.org/officeDocument/2006/relationships" xmlns:p="http://schemas.openxmlformats.org/presentationml/2006/main">
  <p:tag name="DVSHAPEID" val="3QnhmiftdWjZcL5S6RcbnB"/>
</p:tagLst>
</file>

<file path=ppt/tags/tag65.xml><?xml version="1.0" encoding="utf-8"?>
<p:tagLst xmlns:a="http://schemas.openxmlformats.org/drawingml/2006/main" xmlns:r="http://schemas.openxmlformats.org/officeDocument/2006/relationships" xmlns:p="http://schemas.openxmlformats.org/presentationml/2006/main">
  <p:tag name="DVSHAPEID" val="jCnorGX7lQIOLefNkb1boA"/>
</p:tagLst>
</file>

<file path=ppt/tags/tag66.xml><?xml version="1.0" encoding="utf-8"?>
<p:tagLst xmlns:a="http://schemas.openxmlformats.org/drawingml/2006/main" xmlns:r="http://schemas.openxmlformats.org/officeDocument/2006/relationships" xmlns:p="http://schemas.openxmlformats.org/presentationml/2006/main">
  <p:tag name="DVSHAPEID" val="BXlN3wtov9CsxLUXRzw5At"/>
</p:tagLst>
</file>

<file path=ppt/tags/tag67.xml><?xml version="1.0" encoding="utf-8"?>
<p:tagLst xmlns:a="http://schemas.openxmlformats.org/drawingml/2006/main" xmlns:r="http://schemas.openxmlformats.org/officeDocument/2006/relationships" xmlns:p="http://schemas.openxmlformats.org/presentationml/2006/main">
  <p:tag name="DVSHAPEID" val="hoZQCix0abcI1p3DDqDXky"/>
</p:tagLst>
</file>

<file path=ppt/tags/tag68.xml><?xml version="1.0" encoding="utf-8"?>
<p:tagLst xmlns:a="http://schemas.openxmlformats.org/drawingml/2006/main" xmlns:r="http://schemas.openxmlformats.org/officeDocument/2006/relationships" xmlns:p="http://schemas.openxmlformats.org/presentationml/2006/main">
  <p:tag name="DVSHAPEID" val="bjGuTnksFi07GXOcUaRuZr"/>
</p:tagLst>
</file>

<file path=ppt/tags/tag69.xml><?xml version="1.0" encoding="utf-8"?>
<p:tagLst xmlns:a="http://schemas.openxmlformats.org/drawingml/2006/main" xmlns:r="http://schemas.openxmlformats.org/officeDocument/2006/relationships" xmlns:p="http://schemas.openxmlformats.org/presentationml/2006/main">
  <p:tag name="DVSHAPEID" val="gOKuTdV5sC9IcGa7paGIvU"/>
</p:tagLst>
</file>

<file path=ppt/tags/tag7.xml><?xml version="1.0" encoding="utf-8"?>
<p:tagLst xmlns:a="http://schemas.openxmlformats.org/drawingml/2006/main" xmlns:r="http://schemas.openxmlformats.org/officeDocument/2006/relationships" xmlns:p="http://schemas.openxmlformats.org/presentationml/2006/main">
  <p:tag name="DVSHAPEID" val="mJDkjaoPDYdC1OwNrt6Uwr"/>
</p:tagLst>
</file>

<file path=ppt/tags/tag8.xml><?xml version="1.0" encoding="utf-8"?>
<p:tagLst xmlns:a="http://schemas.openxmlformats.org/drawingml/2006/main" xmlns:r="http://schemas.openxmlformats.org/officeDocument/2006/relationships" xmlns:p="http://schemas.openxmlformats.org/presentationml/2006/main">
  <p:tag name="DVSHAPEID" val="ThHk2XyNWnMeEyFSusFHrc"/>
</p:tagLst>
</file>

<file path=ppt/tags/tag9.xml><?xml version="1.0" encoding="utf-8"?>
<p:tagLst xmlns:a="http://schemas.openxmlformats.org/drawingml/2006/main" xmlns:r="http://schemas.openxmlformats.org/officeDocument/2006/relationships" xmlns:p="http://schemas.openxmlformats.org/presentationml/2006/main">
  <p:tag name="DVSHAPEID" val="5HcQS8tmppfVPmCY7rgQ2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4959</TotalTime>
  <Words>4511</Words>
  <Application>Microsoft Office PowerPoint</Application>
  <PresentationFormat>全屏显示(4:3)</PresentationFormat>
  <Paragraphs>554</Paragraphs>
  <Slides>81</Slides>
  <Notes>47</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81</vt:i4>
      </vt:variant>
    </vt:vector>
  </HeadingPairs>
  <TitlesOfParts>
    <vt:vector size="104" baseType="lpstr">
      <vt:lpstr>標楷體</vt:lpstr>
      <vt:lpstr>맑은 고딕</vt:lpstr>
      <vt:lpstr>ＭＳ Ｐゴシック</vt:lpstr>
      <vt:lpstr>新細明體</vt:lpstr>
      <vt:lpstr>汉仪中圆简</vt:lpstr>
      <vt:lpstr>黑体</vt:lpstr>
      <vt:lpstr>华康俪金黑W8(P)</vt:lpstr>
      <vt:lpstr>楷体</vt:lpstr>
      <vt:lpstr>隶书</vt:lpstr>
      <vt:lpstr>宋体</vt:lpstr>
      <vt:lpstr>微软雅黑</vt:lpstr>
      <vt:lpstr>Arial</vt:lpstr>
      <vt:lpstr>Arial</vt:lpstr>
      <vt:lpstr>Arial Rounded MT Bold</vt:lpstr>
      <vt:lpstr>Calibri</vt:lpstr>
      <vt:lpstr>Segoe UI</vt:lpstr>
      <vt:lpstr>Times New Roman</vt:lpstr>
      <vt:lpstr>Verdana</vt:lpstr>
      <vt:lpstr>Wingdings</vt:lpstr>
      <vt:lpstr>Office 主题</vt:lpstr>
      <vt:lpstr>Visio</vt:lpstr>
      <vt:lpstr>Microsoft Visio 绘图</vt:lpstr>
      <vt:lpstr>Image</vt:lpstr>
      <vt:lpstr>四大杀手级应用及其关键技术</vt:lpstr>
      <vt:lpstr>PowerPoint 演示文稿</vt:lpstr>
      <vt:lpstr>PowerPoint 演示文稿</vt:lpstr>
      <vt:lpstr>PowerPoint 演示文稿</vt:lpstr>
      <vt:lpstr>PowerPoint 演示文稿</vt:lpstr>
      <vt:lpstr>应用场景</vt:lpstr>
      <vt:lpstr>教师业务流程和学生业务流程整合</vt:lpstr>
      <vt:lpstr>PowerPoint 演示文稿</vt:lpstr>
      <vt:lpstr>PowerPoint 演示文稿</vt:lpstr>
      <vt:lpstr>PowerPoint 演示文稿</vt:lpstr>
      <vt:lpstr>教师资源个性化推荐实现逻辑</vt:lpstr>
      <vt:lpstr>PowerPoint 演示文稿</vt:lpstr>
      <vt:lpstr>PowerPoint 演示文稿</vt:lpstr>
      <vt:lpstr>PowerPoint 演示文稿</vt:lpstr>
      <vt:lpstr>可视化公共导航示例</vt:lpstr>
      <vt:lpstr>可视化公共导航示例</vt:lpstr>
      <vt:lpstr>基于情境的语义搜索</vt:lpstr>
      <vt:lpstr>个人知识地图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应用场景</vt:lpstr>
      <vt:lpstr>远程协同工具需要具备的功能</vt:lpstr>
      <vt:lpstr>WebEx Meeting Center</vt:lpstr>
      <vt:lpstr>WebEx能做的事情：数据</vt:lpstr>
      <vt:lpstr>WebEx能做的事情：语音</vt:lpstr>
      <vt:lpstr>WebEx能做的事情：视频</vt:lpstr>
      <vt:lpstr>WebEx能做的事情：录制</vt:lpstr>
      <vt:lpstr>注意事项</vt:lpstr>
      <vt:lpstr>JoinNet简介</vt:lpstr>
      <vt:lpstr>使用者端电脑及必要的周边硬件设备</vt:lpstr>
      <vt:lpstr>使用者端软件及使用环境需求</vt:lpstr>
      <vt:lpstr>使用者端设备连接</vt:lpstr>
      <vt:lpstr>JoinNet 线上会议角色说明</vt:lpstr>
      <vt:lpstr>JoinNet操作界面介绍</vt:lpstr>
      <vt:lpstr>JoinNet 操作介面 – 控制台 (1)</vt:lpstr>
      <vt:lpstr>JoinNet 操作介面 – 控制台 (2)</vt:lpstr>
      <vt:lpstr>JoinNet 操作介面 – 文字交谈</vt:lpstr>
      <vt:lpstr>JoinNet 功能 – 白板</vt:lpstr>
      <vt:lpstr>JoinNet 功能 – 白板_列印上传 (1)</vt:lpstr>
      <vt:lpstr>JoinNet 功能 – 白板_列印上传 (2)</vt:lpstr>
      <vt:lpstr>JoinNet 功能 – 白板_列印上传 (3)</vt:lpstr>
      <vt:lpstr>JoinNet 功能 – 白板_列印上传 (4)</vt:lpstr>
      <vt:lpstr>JoinNet 功能 – 共同浏览网页</vt:lpstr>
      <vt:lpstr>JoinNet 功能 – 桌面共享 (1)</vt:lpstr>
      <vt:lpstr>JoinNet 功能 – 桌面共享 (1)</vt:lpstr>
      <vt:lpstr>JoinNet 功能 – 远距离操控 (1)</vt:lpstr>
      <vt:lpstr>JoinNet 功能 – 远距离操控 (2)</vt:lpstr>
      <vt:lpstr>JoinNet 功能 – 现场统计 (投票)</vt:lpstr>
      <vt:lpstr>注意事项</vt:lpstr>
      <vt:lpstr>多谢倾听，请多提宝贵意见！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基于学习元平台的个性化教学</dc:title>
  <dc:creator>青禾</dc:creator>
  <cp:lastModifiedBy>Haipeng WAN</cp:lastModifiedBy>
  <cp:revision>286</cp:revision>
  <dcterms:created xsi:type="dcterms:W3CDTF">2014-05-02T02:14:46Z</dcterms:created>
  <dcterms:modified xsi:type="dcterms:W3CDTF">2014-07-20T14:20:38Z</dcterms:modified>
</cp:coreProperties>
</file>